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0" r:id="rId4"/>
    <p:sldId id="259" r:id="rId5"/>
    <p:sldId id="264" r:id="rId6"/>
    <p:sldId id="261" r:id="rId7"/>
    <p:sldId id="262" r:id="rId8"/>
    <p:sldId id="265" r:id="rId9"/>
    <p:sldId id="266" r:id="rId10"/>
    <p:sldId id="267" r:id="rId11"/>
    <p:sldId id="263" r:id="rId12"/>
  </p:sldIdLst>
  <p:sldSz cx="9906000" cy="6858000" type="A4"/>
  <p:notesSz cx="6889750" cy="10021888"/>
  <p:defaultTextStyle>
    <a:defPPr>
      <a:defRPr lang="id-ID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050"/>
    <a:srgbClr val="68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96"/>
  </p:normalViewPr>
  <p:slideViewPr>
    <p:cSldViewPr>
      <p:cViewPr varScale="1">
        <p:scale>
          <a:sx n="105" d="100"/>
          <a:sy n="105" d="100"/>
        </p:scale>
        <p:origin x="1592" y="176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2130426"/>
            <a:ext cx="84201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5BC59-9F08-4E1F-BFAF-FEDA673AED57}" type="datetimeFigureOut">
              <a:rPr lang="id-ID" smtClean="0"/>
              <a:t>27/08/22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8EAE1-411B-47FC-B628-4227D3DF5832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3817071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5BC59-9F08-4E1F-BFAF-FEDA673AED57}" type="datetimeFigureOut">
              <a:rPr lang="id-ID" smtClean="0"/>
              <a:t>27/08/22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8EAE1-411B-47FC-B628-4227D3DF5832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1527761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780337" y="274639"/>
            <a:ext cx="2414588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6575" y="274639"/>
            <a:ext cx="7078663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5BC59-9F08-4E1F-BFAF-FEDA673AED57}" type="datetimeFigureOut">
              <a:rPr lang="id-ID" smtClean="0"/>
              <a:t>27/08/22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8EAE1-411B-47FC-B628-4227D3DF5832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3720781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5BC59-9F08-4E1F-BFAF-FEDA673AED57}" type="datetimeFigureOut">
              <a:rPr lang="id-ID" smtClean="0"/>
              <a:t>27/08/22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8EAE1-411B-47FC-B628-4227D3DF5832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3415297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506" y="4406901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506" y="2906713"/>
            <a:ext cx="84201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5BC59-9F08-4E1F-BFAF-FEDA673AED57}" type="datetimeFigureOut">
              <a:rPr lang="id-ID" smtClean="0"/>
              <a:t>27/08/22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8EAE1-411B-47FC-B628-4227D3DF5832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7321718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6575" y="1600201"/>
            <a:ext cx="474662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48300" y="1600201"/>
            <a:ext cx="474662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5BC59-9F08-4E1F-BFAF-FEDA673AED57}" type="datetimeFigureOut">
              <a:rPr lang="id-ID" smtClean="0"/>
              <a:t>27/08/22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8EAE1-411B-47FC-B628-4227D3DF5832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5270220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2111" y="1535113"/>
            <a:ext cx="437859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2111" y="2174875"/>
            <a:ext cx="437859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5BC59-9F08-4E1F-BFAF-FEDA673AED57}" type="datetimeFigureOut">
              <a:rPr lang="id-ID" smtClean="0"/>
              <a:t>27/08/22</a:t>
            </a:fld>
            <a:endParaRPr lang="id-ID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8EAE1-411B-47FC-B628-4227D3DF5832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3141477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5BC59-9F08-4E1F-BFAF-FEDA673AED57}" type="datetimeFigureOut">
              <a:rPr lang="id-ID" smtClean="0"/>
              <a:t>27/08/22</a:t>
            </a:fld>
            <a:endParaRPr lang="id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8EAE1-411B-47FC-B628-4227D3DF5832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7595238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5BC59-9F08-4E1F-BFAF-FEDA673AED57}" type="datetimeFigureOut">
              <a:rPr lang="id-ID" smtClean="0"/>
              <a:t>27/08/22</a:t>
            </a:fld>
            <a:endParaRPr lang="id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8EAE1-411B-47FC-B628-4227D3DF5832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3326491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2971" y="273051"/>
            <a:ext cx="553772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" y="1435101"/>
            <a:ext cx="3259006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5BC59-9F08-4E1F-BFAF-FEDA673AED57}" type="datetimeFigureOut">
              <a:rPr lang="id-ID" smtClean="0"/>
              <a:t>27/08/22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8EAE1-411B-47FC-B628-4227D3DF5832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7136092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d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5BC59-9F08-4E1F-BFAF-FEDA673AED57}" type="datetimeFigureOut">
              <a:rPr lang="id-ID" smtClean="0"/>
              <a:t>27/08/22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8EAE1-411B-47FC-B628-4227D3DF5832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1248537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600201"/>
            <a:ext cx="89154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55BC59-9F08-4E1F-BFAF-FEDA673AED57}" type="datetimeFigureOut">
              <a:rPr lang="id-ID" smtClean="0"/>
              <a:t>27/08/22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99300" y="6356351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28EAE1-411B-47FC-B628-4227D3DF5832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2332452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gif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microsoft.com/office/2007/relationships/hdphoto" Target="../media/hdphoto1.wdp"/><Relationship Id="rId7" Type="http://schemas.openxmlformats.org/officeDocument/2006/relationships/image" Target="../media/image5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20.png"/><Relationship Id="rId4" Type="http://schemas.openxmlformats.org/officeDocument/2006/relationships/image" Target="../media/image23.png"/><Relationship Id="rId9" Type="http://schemas.openxmlformats.org/officeDocument/2006/relationships/image" Target="../media/image5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3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12" Type="http://schemas.openxmlformats.org/officeDocument/2006/relationships/image" Target="../media/image1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1.png"/><Relationship Id="rId5" Type="http://schemas.microsoft.com/office/2007/relationships/hdphoto" Target="../media/hdphoto2.wdp"/><Relationship Id="rId15" Type="http://schemas.openxmlformats.org/officeDocument/2006/relationships/image" Target="../media/image14.png"/><Relationship Id="rId10" Type="http://schemas.openxmlformats.org/officeDocument/2006/relationships/image" Target="../media/image10.png"/><Relationship Id="rId4" Type="http://schemas.openxmlformats.org/officeDocument/2006/relationships/image" Target="../media/image7.png"/><Relationship Id="rId9" Type="http://schemas.microsoft.com/office/2007/relationships/hdphoto" Target="../media/hdphoto4.wdp"/><Relationship Id="rId14" Type="http://schemas.microsoft.com/office/2007/relationships/hdphoto" Target="../media/hdphoto5.wdp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microsoft.com/office/2007/relationships/hdphoto" Target="../media/hdphoto1.wdp"/><Relationship Id="rId7" Type="http://schemas.microsoft.com/office/2007/relationships/hdphoto" Target="../media/hdphoto6.wdp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20.png"/><Relationship Id="rId4" Type="http://schemas.openxmlformats.org/officeDocument/2006/relationships/image" Target="../media/image15.jpeg"/><Relationship Id="rId9" Type="http://schemas.openxmlformats.org/officeDocument/2006/relationships/image" Target="../media/image19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microsoft.com/office/2007/relationships/hdphoto" Target="../media/hdphoto1.wdp"/><Relationship Id="rId7" Type="http://schemas.microsoft.com/office/2007/relationships/hdphoto" Target="../media/hdphoto6.wdp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jpeg"/><Relationship Id="rId4" Type="http://schemas.openxmlformats.org/officeDocument/2006/relationships/image" Target="../media/image16.png"/><Relationship Id="rId9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3" Type="http://schemas.microsoft.com/office/2007/relationships/hdphoto" Target="../media/hdphoto1.wdp"/><Relationship Id="rId7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23.png"/><Relationship Id="rId10" Type="http://schemas.openxmlformats.org/officeDocument/2006/relationships/image" Target="../media/image27.jpg"/><Relationship Id="rId4" Type="http://schemas.openxmlformats.org/officeDocument/2006/relationships/image" Target="../media/image21.jpeg"/><Relationship Id="rId9" Type="http://schemas.openxmlformats.org/officeDocument/2006/relationships/image" Target="../media/image26.jpe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8.wdp"/><Relationship Id="rId13" Type="http://schemas.openxmlformats.org/officeDocument/2006/relationships/image" Target="../media/image32.png"/><Relationship Id="rId3" Type="http://schemas.microsoft.com/office/2007/relationships/hdphoto" Target="../media/hdphoto1.wdp"/><Relationship Id="rId7" Type="http://schemas.openxmlformats.org/officeDocument/2006/relationships/image" Target="../media/image29.png"/><Relationship Id="rId12" Type="http://schemas.microsoft.com/office/2007/relationships/hdphoto" Target="../media/hdphoto9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jpeg"/><Relationship Id="rId11" Type="http://schemas.openxmlformats.org/officeDocument/2006/relationships/image" Target="../media/image31.png"/><Relationship Id="rId5" Type="http://schemas.openxmlformats.org/officeDocument/2006/relationships/image" Target="../media/image23.png"/><Relationship Id="rId15" Type="http://schemas.openxmlformats.org/officeDocument/2006/relationships/image" Target="../media/image20.png"/><Relationship Id="rId10" Type="http://schemas.openxmlformats.org/officeDocument/2006/relationships/image" Target="../media/image30.jpeg"/><Relationship Id="rId4" Type="http://schemas.openxmlformats.org/officeDocument/2006/relationships/image" Target="../media/image21.jpeg"/><Relationship Id="rId9" Type="http://schemas.openxmlformats.org/officeDocument/2006/relationships/image" Target="../media/image3.gif"/><Relationship Id="rId14" Type="http://schemas.microsoft.com/office/2007/relationships/hdphoto" Target="../media/hdphoto10.wdp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23.png"/><Relationship Id="rId4" Type="http://schemas.openxmlformats.org/officeDocument/2006/relationships/image" Target="../media/image21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eg"/><Relationship Id="rId13" Type="http://schemas.openxmlformats.org/officeDocument/2006/relationships/image" Target="../media/image40.jpeg"/><Relationship Id="rId3" Type="http://schemas.microsoft.com/office/2007/relationships/hdphoto" Target="../media/hdphoto1.wdp"/><Relationship Id="rId7" Type="http://schemas.openxmlformats.org/officeDocument/2006/relationships/image" Target="../media/image34.jpeg"/><Relationship Id="rId12" Type="http://schemas.openxmlformats.org/officeDocument/2006/relationships/image" Target="../media/image39.jpeg"/><Relationship Id="rId2" Type="http://schemas.openxmlformats.org/officeDocument/2006/relationships/image" Target="../media/image24.png"/><Relationship Id="rId16" Type="http://schemas.openxmlformats.org/officeDocument/2006/relationships/image" Target="../media/image4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jpeg"/><Relationship Id="rId11" Type="http://schemas.openxmlformats.org/officeDocument/2006/relationships/image" Target="../media/image38.jpeg"/><Relationship Id="rId5" Type="http://schemas.openxmlformats.org/officeDocument/2006/relationships/image" Target="../media/image20.png"/><Relationship Id="rId15" Type="http://schemas.openxmlformats.org/officeDocument/2006/relationships/image" Target="../media/image42.jpeg"/><Relationship Id="rId10" Type="http://schemas.openxmlformats.org/officeDocument/2006/relationships/image" Target="../media/image37.jpeg"/><Relationship Id="rId4" Type="http://schemas.openxmlformats.org/officeDocument/2006/relationships/image" Target="../media/image23.png"/><Relationship Id="rId9" Type="http://schemas.openxmlformats.org/officeDocument/2006/relationships/image" Target="../media/image36.jpeg"/><Relationship Id="rId14" Type="http://schemas.openxmlformats.org/officeDocument/2006/relationships/image" Target="../media/image4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50.png"/><Relationship Id="rId3" Type="http://schemas.microsoft.com/office/2007/relationships/hdphoto" Target="../media/hdphoto1.wdp"/><Relationship Id="rId7" Type="http://schemas.openxmlformats.org/officeDocument/2006/relationships/image" Target="../media/image44.png"/><Relationship Id="rId12" Type="http://schemas.openxmlformats.org/officeDocument/2006/relationships/image" Target="../media/image4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11" Type="http://schemas.openxmlformats.org/officeDocument/2006/relationships/image" Target="../media/image48.png"/><Relationship Id="rId5" Type="http://schemas.openxmlformats.org/officeDocument/2006/relationships/image" Target="../media/image20.png"/><Relationship Id="rId10" Type="http://schemas.openxmlformats.org/officeDocument/2006/relationships/image" Target="../media/image47.png"/><Relationship Id="rId4" Type="http://schemas.openxmlformats.org/officeDocument/2006/relationships/image" Target="../media/image23.png"/><Relationship Id="rId9" Type="http://schemas.openxmlformats.org/officeDocument/2006/relationships/image" Target="../media/image46.png"/><Relationship Id="rId14" Type="http://schemas.openxmlformats.org/officeDocument/2006/relationships/image" Target="../media/image5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C:\Users\Window 8\Downloads\kisspng-building-cartoon-city-skyscraper-5ab5c2586b4c43.891180411521861208439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9066" y="-41128"/>
            <a:ext cx="9975066" cy="6899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Window 8\Downloads\kk141116_clip1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9568" y="3046311"/>
            <a:ext cx="5601072" cy="3725324"/>
          </a:xfrm>
          <a:prstGeom prst="rect">
            <a:avLst/>
          </a:prstGeom>
          <a:noFill/>
          <a:effectLst>
            <a:softEdge rad="635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Window 8\Downloads\lightbar151.gif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427773">
            <a:off x="1601319" y="3205087"/>
            <a:ext cx="2578002" cy="689250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Window 8\Downloads\logo-presisi-text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504" y="404664"/>
            <a:ext cx="2736216" cy="823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:\Users\Window 8\Downloads\Lambang_Polda_Metro_Jaya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2217" y="188640"/>
            <a:ext cx="588714" cy="792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4700898" y="908720"/>
            <a:ext cx="4788606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id-ID" sz="4000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PENANGGULANGAN</a:t>
            </a:r>
            <a:endParaRPr lang="en-US" sz="4000" b="1" cap="none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705482" y="1412776"/>
            <a:ext cx="8208912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id-ID" sz="3600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KRIMINALITAS DAN DAERAH RAWAN</a:t>
            </a:r>
            <a:endParaRPr lang="en-US" sz="3600" b="1" cap="none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992560" y="1867471"/>
            <a:ext cx="856875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 algn="ctr"/>
            <a:r>
              <a:rPr lang="id-ID" sz="4400" b="1" cap="none" spc="0" dirty="0">
                <a:ln w="50800">
                  <a:solidFill>
                    <a:schemeClr val="accent6">
                      <a:lumMod val="75000"/>
                    </a:schemeClr>
                  </a:solidFill>
                </a:ln>
                <a:solidFill>
                  <a:srgbClr val="FF0000"/>
                </a:solidFill>
                <a:effectLst/>
              </a:rPr>
              <a:t>DI WILAYAH KECAMATAN CIPAYUNG</a:t>
            </a:r>
            <a:endParaRPr lang="en-US" sz="4400" b="1" cap="none" spc="0" dirty="0">
              <a:ln w="50800">
                <a:solidFill>
                  <a:schemeClr val="accent6">
                    <a:lumMod val="75000"/>
                  </a:schemeClr>
                </a:solidFill>
              </a:ln>
              <a:solidFill>
                <a:srgbClr val="FF000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787451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3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1" grpId="0"/>
      <p:bldP spid="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C:\Users\Window 8\Downloads\kisspng-building-cartoon-city-skyscraper-5ab5c2586b4c43.8911804115218612084395.jpg">
            <a:extLst>
              <a:ext uri="{FF2B5EF4-FFF2-40B4-BE49-F238E27FC236}">
                <a16:creationId xmlns:a16="http://schemas.microsoft.com/office/drawing/2014/main" id="{EDB662AC-05A7-A37C-8878-9CA3D6432F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  <a14:imgEffect>
                      <a14:sharpenSoften amount="-8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0564"/>
            <a:ext cx="9975066" cy="6899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Parallelogram 2">
            <a:extLst>
              <a:ext uri="{FF2B5EF4-FFF2-40B4-BE49-F238E27FC236}">
                <a16:creationId xmlns:a16="http://schemas.microsoft.com/office/drawing/2014/main" id="{255B8620-0F57-6E6D-A4A7-E3E0D60262AD}"/>
              </a:ext>
            </a:extLst>
          </p:cNvPr>
          <p:cNvSpPr/>
          <p:nvPr/>
        </p:nvSpPr>
        <p:spPr>
          <a:xfrm>
            <a:off x="2502848" y="332750"/>
            <a:ext cx="5976664" cy="432048"/>
          </a:xfrm>
          <a:prstGeom prst="parallelogram">
            <a:avLst/>
          </a:prstGeom>
          <a:solidFill>
            <a:srgbClr val="C00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" name="Parallelogram 3">
            <a:extLst>
              <a:ext uri="{FF2B5EF4-FFF2-40B4-BE49-F238E27FC236}">
                <a16:creationId xmlns:a16="http://schemas.microsoft.com/office/drawing/2014/main" id="{0CD1AB2F-CC16-612C-9FF8-4617E2CB68C5}"/>
              </a:ext>
            </a:extLst>
          </p:cNvPr>
          <p:cNvSpPr/>
          <p:nvPr/>
        </p:nvSpPr>
        <p:spPr>
          <a:xfrm>
            <a:off x="2378264" y="254072"/>
            <a:ext cx="5976664" cy="432048"/>
          </a:xfrm>
          <a:prstGeom prst="parallelogram">
            <a:avLst/>
          </a:prstGeom>
          <a:solidFill>
            <a:srgbClr val="C00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" name="Flowchart: Data 4">
            <a:extLst>
              <a:ext uri="{FF2B5EF4-FFF2-40B4-BE49-F238E27FC236}">
                <a16:creationId xmlns:a16="http://schemas.microsoft.com/office/drawing/2014/main" id="{337EA289-214E-172A-98EC-9FA94944B3ED}"/>
              </a:ext>
            </a:extLst>
          </p:cNvPr>
          <p:cNvSpPr/>
          <p:nvPr/>
        </p:nvSpPr>
        <p:spPr>
          <a:xfrm rot="904503">
            <a:off x="2250820" y="214733"/>
            <a:ext cx="504056" cy="510726"/>
          </a:xfrm>
          <a:prstGeom prst="flowChartInputOutput">
            <a:avLst/>
          </a:prstGeom>
          <a:solidFill>
            <a:schemeClr val="accent2">
              <a:lumMod val="75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" name="Flowchart: Data 5">
            <a:extLst>
              <a:ext uri="{FF2B5EF4-FFF2-40B4-BE49-F238E27FC236}">
                <a16:creationId xmlns:a16="http://schemas.microsoft.com/office/drawing/2014/main" id="{9FFDB63F-1D47-6BC4-68F7-0333B9489DF0}"/>
              </a:ext>
            </a:extLst>
          </p:cNvPr>
          <p:cNvSpPr/>
          <p:nvPr/>
        </p:nvSpPr>
        <p:spPr>
          <a:xfrm rot="904503">
            <a:off x="7957274" y="195408"/>
            <a:ext cx="291770" cy="510726"/>
          </a:xfrm>
          <a:prstGeom prst="flowChartInputOutput">
            <a:avLst/>
          </a:prstGeom>
          <a:solidFill>
            <a:schemeClr val="accent2">
              <a:lumMod val="75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" name="Flowchart: Data 6">
            <a:extLst>
              <a:ext uri="{FF2B5EF4-FFF2-40B4-BE49-F238E27FC236}">
                <a16:creationId xmlns:a16="http://schemas.microsoft.com/office/drawing/2014/main" id="{17210CEA-0D69-054E-1CC5-170E9AC9FDAB}"/>
              </a:ext>
            </a:extLst>
          </p:cNvPr>
          <p:cNvSpPr/>
          <p:nvPr/>
        </p:nvSpPr>
        <p:spPr>
          <a:xfrm rot="904503">
            <a:off x="8042391" y="361905"/>
            <a:ext cx="291770" cy="510726"/>
          </a:xfrm>
          <a:prstGeom prst="flowChartInputOutput">
            <a:avLst/>
          </a:prstGeom>
          <a:solidFill>
            <a:schemeClr val="accent2">
              <a:lumMod val="75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E5834A-8E3E-8831-083D-0F29C8C1A41F}"/>
              </a:ext>
            </a:extLst>
          </p:cNvPr>
          <p:cNvSpPr txBox="1"/>
          <p:nvPr/>
        </p:nvSpPr>
        <p:spPr>
          <a:xfrm>
            <a:off x="2812619" y="236650"/>
            <a:ext cx="59264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>
                <a:solidFill>
                  <a:schemeClr val="bg1"/>
                </a:solidFill>
              </a:rPr>
              <a:t>DATA TAWURAN DI WILKUM POLSEK CIPAYUNG</a:t>
            </a:r>
            <a:endParaRPr lang="id-ID" sz="2000" b="1" i="1" dirty="0">
              <a:solidFill>
                <a:schemeClr val="bg1"/>
              </a:solidFill>
            </a:endParaRPr>
          </a:p>
        </p:txBody>
      </p:sp>
      <p:sp>
        <p:nvSpPr>
          <p:cNvPr id="9" name="Regular Pentagon 8">
            <a:extLst>
              <a:ext uri="{FF2B5EF4-FFF2-40B4-BE49-F238E27FC236}">
                <a16:creationId xmlns:a16="http://schemas.microsoft.com/office/drawing/2014/main" id="{CF4FF238-1C76-06F3-FDF3-AAB4A63C2338}"/>
              </a:ext>
            </a:extLst>
          </p:cNvPr>
          <p:cNvSpPr/>
          <p:nvPr/>
        </p:nvSpPr>
        <p:spPr>
          <a:xfrm flipV="1">
            <a:off x="8493558" y="-3"/>
            <a:ext cx="1406443" cy="1001213"/>
          </a:xfrm>
          <a:prstGeom prst="pentagon">
            <a:avLst/>
          </a:prstGeom>
          <a:solidFill>
            <a:srgbClr val="68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10" name="Picture 7" descr="C:\Users\Window 8\Downloads\Lambang_Polda_Metro_Jaya.png">
            <a:extLst>
              <a:ext uri="{FF2B5EF4-FFF2-40B4-BE49-F238E27FC236}">
                <a16:creationId xmlns:a16="http://schemas.microsoft.com/office/drawing/2014/main" id="{047FF115-BBC0-83C5-C496-503452C38D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7678" y="71267"/>
            <a:ext cx="638201" cy="858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C:\Users\Window 8\Downloads\logo-presisi-text.png">
            <a:extLst>
              <a:ext uri="{FF2B5EF4-FFF2-40B4-BE49-F238E27FC236}">
                <a16:creationId xmlns:a16="http://schemas.microsoft.com/office/drawing/2014/main" id="{E637D6E2-5E0C-2B8D-FBB8-C1C68BA1E4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550" y="253788"/>
            <a:ext cx="1872120" cy="563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2051">
            <a:extLst>
              <a:ext uri="{FF2B5EF4-FFF2-40B4-BE49-F238E27FC236}">
                <a16:creationId xmlns:a16="http://schemas.microsoft.com/office/drawing/2014/main" id="{F9EEA1FF-5759-1BCA-A2D7-8A9B5705D03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0222" y="5170288"/>
            <a:ext cx="2621285" cy="99365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45717" y="1057828"/>
            <a:ext cx="3789040" cy="250698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03514" y="4033585"/>
            <a:ext cx="3934363" cy="2489563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2277" y="4077072"/>
            <a:ext cx="4307960" cy="2512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351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F:\brush-strokes-orange-paint-brush-png-hd-11582221654b5jjn0wpl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13" y="1409700"/>
            <a:ext cx="8105775" cy="403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1412607" y="2705725"/>
            <a:ext cx="7080786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id-ID" sz="8800" b="1" cap="none" spc="50" dirty="0">
                <a:ln w="11430"/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TERIMA KASIH</a:t>
            </a:r>
            <a:endParaRPr lang="en-US" sz="8800" b="1" cap="none" spc="50" dirty="0">
              <a:ln w="11430"/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008784" y="1652084"/>
            <a:ext cx="3653565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id-ID" sz="8800" b="1" cap="none" spc="50" dirty="0">
                <a:ln w="11430"/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SEKIAN</a:t>
            </a:r>
            <a:endParaRPr lang="en-US" sz="8800" b="1" cap="none" spc="50" dirty="0">
              <a:ln w="11430"/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845791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8" descr="C:\Users\Window 8\Downloads\kisspng-building-cartoon-city-skyscraper-5ab5c2586b4c43.8911804115218612084395.jp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8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9066" y="-41128"/>
            <a:ext cx="9975066" cy="6899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Regular Pentagon 42"/>
          <p:cNvSpPr/>
          <p:nvPr/>
        </p:nvSpPr>
        <p:spPr>
          <a:xfrm flipV="1">
            <a:off x="0" y="-19050"/>
            <a:ext cx="1406443" cy="1042338"/>
          </a:xfrm>
          <a:prstGeom prst="pentagon">
            <a:avLst/>
          </a:prstGeom>
          <a:solidFill>
            <a:srgbClr val="68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2" name="Regular Pentagon 41"/>
          <p:cNvSpPr/>
          <p:nvPr/>
        </p:nvSpPr>
        <p:spPr>
          <a:xfrm flipV="1">
            <a:off x="8493558" y="-41128"/>
            <a:ext cx="1406443" cy="1042338"/>
          </a:xfrm>
          <a:prstGeom prst="pentagon">
            <a:avLst/>
          </a:prstGeom>
          <a:solidFill>
            <a:srgbClr val="68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2057" name="Picture 9" descr="F:\kisspng-world-map-5d4c73600e68f6.121862731565291360059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9286" l="0" r="9933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87" y="1435948"/>
            <a:ext cx="3669039" cy="3424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F:\kisspng-cityscape-skyline-clip-art-city-5abc5beab5e7d4.5269620715222937387451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9988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044" y="5495038"/>
            <a:ext cx="2452113" cy="1307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Parallelogram 5"/>
          <p:cNvSpPr/>
          <p:nvPr/>
        </p:nvSpPr>
        <p:spPr>
          <a:xfrm>
            <a:off x="2502848" y="332750"/>
            <a:ext cx="5976664" cy="432048"/>
          </a:xfrm>
          <a:prstGeom prst="parallelogram">
            <a:avLst/>
          </a:prstGeom>
          <a:solidFill>
            <a:srgbClr val="C00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" name="Parallelogram 6"/>
          <p:cNvSpPr/>
          <p:nvPr/>
        </p:nvSpPr>
        <p:spPr>
          <a:xfrm>
            <a:off x="2378264" y="254072"/>
            <a:ext cx="5976664" cy="432048"/>
          </a:xfrm>
          <a:prstGeom prst="parallelogram">
            <a:avLst/>
          </a:prstGeom>
          <a:solidFill>
            <a:srgbClr val="C00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" name="Flowchart: Data 7"/>
          <p:cNvSpPr/>
          <p:nvPr/>
        </p:nvSpPr>
        <p:spPr>
          <a:xfrm rot="904503">
            <a:off x="2250820" y="214733"/>
            <a:ext cx="504056" cy="510726"/>
          </a:xfrm>
          <a:prstGeom prst="flowChartInputOutput">
            <a:avLst/>
          </a:prstGeom>
          <a:solidFill>
            <a:schemeClr val="accent2">
              <a:lumMod val="75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" name="Flowchart: Data 8"/>
          <p:cNvSpPr/>
          <p:nvPr/>
        </p:nvSpPr>
        <p:spPr>
          <a:xfrm rot="904503">
            <a:off x="7957274" y="195408"/>
            <a:ext cx="291770" cy="510726"/>
          </a:xfrm>
          <a:prstGeom prst="flowChartInputOutput">
            <a:avLst/>
          </a:prstGeom>
          <a:solidFill>
            <a:schemeClr val="accent2">
              <a:lumMod val="75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" name="Rectangle 9"/>
          <p:cNvSpPr/>
          <p:nvPr/>
        </p:nvSpPr>
        <p:spPr>
          <a:xfrm>
            <a:off x="3873173" y="146930"/>
            <a:ext cx="3236014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id-ID" sz="3600" b="1" i="1" cap="none" spc="50" dirty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PENDAHULUAN</a:t>
            </a:r>
            <a:endParaRPr lang="en-US" sz="3600" b="1" i="1" cap="none" spc="50" dirty="0">
              <a:ln w="11430"/>
              <a:solidFill>
                <a:schemeClr val="bg1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pic>
        <p:nvPicPr>
          <p:cNvPr id="2050" name="Picture 2" descr="C:\Users\Window 8\Downloads\PETA JALAN TIKUS WILKUM SEK CIPAYUNG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90" b="89997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556" y="1276045"/>
            <a:ext cx="3106388" cy="5032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2375814" y="980728"/>
            <a:ext cx="737248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400" dirty="0"/>
              <a:t>Luas wilayah Kecamatan Cipayung </a:t>
            </a:r>
            <a:r>
              <a:rPr lang="id-ID" sz="1400" dirty="0"/>
              <a:t>2</a:t>
            </a:r>
            <a:r>
              <a:rPr lang="en-US" sz="1400" dirty="0"/>
              <a:t>8,45 Km2</a:t>
            </a:r>
            <a:r>
              <a:rPr lang="pt-BR" sz="1400" dirty="0"/>
              <a:t> yang terbagi dalam 8 (delapan) Kelurahan </a:t>
            </a:r>
            <a:endParaRPr lang="id-ID" sz="1400" dirty="0"/>
          </a:p>
        </p:txBody>
      </p:sp>
      <p:cxnSp>
        <p:nvCxnSpPr>
          <p:cNvPr id="13" name="Straight Connector 12"/>
          <p:cNvCxnSpPr/>
          <p:nvPr/>
        </p:nvCxnSpPr>
        <p:spPr>
          <a:xfrm>
            <a:off x="427926" y="1435948"/>
            <a:ext cx="0" cy="3784320"/>
          </a:xfrm>
          <a:prstGeom prst="line">
            <a:avLst/>
          </a:prstGeom>
          <a:ln w="1270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 rot="16200000">
            <a:off x="-313286" y="2901405"/>
            <a:ext cx="12342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d-ID" dirty="0"/>
              <a:t>2</a:t>
            </a:r>
            <a:r>
              <a:rPr lang="en-US" dirty="0"/>
              <a:t>8,45 Km2</a:t>
            </a:r>
            <a:r>
              <a:rPr lang="pt-BR" dirty="0"/>
              <a:t> </a:t>
            </a:r>
            <a:endParaRPr lang="id-ID" dirty="0"/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1199261"/>
              </p:ext>
            </p:extLst>
          </p:nvPr>
        </p:nvGraphicFramePr>
        <p:xfrm>
          <a:off x="2936776" y="1396810"/>
          <a:ext cx="6353176" cy="2011680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{5C22544A-7EE6-4342-B048-85BDC9FD1C3A}</a:tableStyleId>
              </a:tblPr>
              <a:tblGrid>
                <a:gridCol w="4232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336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12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6020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0237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0237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NO</a:t>
                      </a:r>
                      <a:endParaRPr lang="id-ID" sz="1200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KELURAHAN</a:t>
                      </a:r>
                      <a:endParaRPr lang="id-ID" sz="1200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LUAS (Km2)</a:t>
                      </a:r>
                      <a:endParaRPr lang="id-ID" sz="1200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JUMLAH</a:t>
                      </a:r>
                      <a:endParaRPr lang="id-ID" sz="12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PENDUDUK</a:t>
                      </a:r>
                      <a:endParaRPr lang="id-ID" sz="1200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RT</a:t>
                      </a:r>
                      <a:endParaRPr lang="id-ID" sz="1200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RW</a:t>
                      </a:r>
                      <a:endParaRPr lang="id-ID" sz="1200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</a:t>
                      </a:r>
                      <a:endParaRPr lang="id-ID" sz="12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effectLst/>
                        </a:rPr>
                        <a:t>Lubang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Buaya</a:t>
                      </a:r>
                      <a:endParaRPr lang="id-ID" sz="12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3,72</a:t>
                      </a:r>
                      <a:endParaRPr lang="id-ID" sz="12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78.291</a:t>
                      </a:r>
                      <a:endParaRPr lang="id-ID" sz="12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117</a:t>
                      </a:r>
                      <a:endParaRPr lang="id-ID" sz="12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12</a:t>
                      </a:r>
                      <a:endParaRPr lang="id-ID" sz="12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2</a:t>
                      </a:r>
                      <a:endParaRPr lang="id-ID" sz="12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effectLst/>
                        </a:rPr>
                        <a:t>Ceger</a:t>
                      </a:r>
                      <a:endParaRPr lang="id-ID" sz="12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3,63</a:t>
                      </a:r>
                      <a:endParaRPr lang="id-ID" sz="12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25.906</a:t>
                      </a:r>
                      <a:endParaRPr lang="id-ID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39</a:t>
                      </a:r>
                      <a:endParaRPr lang="id-ID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5</a:t>
                      </a:r>
                      <a:endParaRPr lang="id-ID" sz="12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3</a:t>
                      </a:r>
                      <a:endParaRPr lang="id-ID" sz="12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effectLst/>
                        </a:rPr>
                        <a:t>Bambu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Apus</a:t>
                      </a:r>
                      <a:endParaRPr lang="id-ID" sz="12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3,17</a:t>
                      </a:r>
                      <a:endParaRPr lang="id-ID" sz="12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35.902</a:t>
                      </a:r>
                      <a:endParaRPr lang="id-ID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65</a:t>
                      </a:r>
                      <a:endParaRPr lang="id-ID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5</a:t>
                      </a:r>
                      <a:endParaRPr lang="id-ID" sz="12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4</a:t>
                      </a:r>
                      <a:endParaRPr lang="id-ID" sz="12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effectLst/>
                        </a:rPr>
                        <a:t>Setu</a:t>
                      </a:r>
                      <a:endParaRPr lang="id-ID" sz="12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3,25</a:t>
                      </a:r>
                      <a:endParaRPr lang="id-ID" sz="12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28.893</a:t>
                      </a:r>
                      <a:endParaRPr lang="id-ID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200">
                          <a:effectLst/>
                        </a:rPr>
                        <a:t>44</a:t>
                      </a:r>
                      <a:endParaRPr lang="id-ID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200">
                          <a:effectLst/>
                        </a:rPr>
                        <a:t>6</a:t>
                      </a:r>
                      <a:endParaRPr lang="id-ID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5</a:t>
                      </a:r>
                      <a:endParaRPr lang="id-ID" sz="12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fi-FI" sz="1200" dirty="0">
                          <a:effectLst/>
                        </a:rPr>
                        <a:t>Cipayung</a:t>
                      </a:r>
                      <a:endParaRPr lang="id-ID" sz="12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3,09</a:t>
                      </a:r>
                      <a:endParaRPr lang="id-ID" sz="12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32.455</a:t>
                      </a:r>
                      <a:endParaRPr lang="id-ID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200">
                          <a:effectLst/>
                        </a:rPr>
                        <a:t>59</a:t>
                      </a:r>
                      <a:endParaRPr lang="id-ID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200">
                          <a:effectLst/>
                        </a:rPr>
                        <a:t>8</a:t>
                      </a:r>
                      <a:endParaRPr lang="id-ID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6</a:t>
                      </a:r>
                      <a:endParaRPr lang="id-ID" sz="12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fi-FI" sz="1200" dirty="0">
                          <a:effectLst/>
                        </a:rPr>
                        <a:t>Cilangkap</a:t>
                      </a:r>
                      <a:endParaRPr lang="id-ID" sz="12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6,03</a:t>
                      </a:r>
                      <a:endParaRPr lang="id-ID" sz="12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36.792</a:t>
                      </a:r>
                      <a:endParaRPr lang="id-ID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200">
                          <a:effectLst/>
                        </a:rPr>
                        <a:t>46</a:t>
                      </a:r>
                      <a:endParaRPr lang="id-ID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200">
                          <a:effectLst/>
                        </a:rPr>
                        <a:t>6</a:t>
                      </a:r>
                      <a:endParaRPr lang="id-ID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7</a:t>
                      </a:r>
                      <a:endParaRPr lang="id-ID" sz="12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fi-FI" sz="1200" dirty="0">
                          <a:effectLst/>
                        </a:rPr>
                        <a:t>Munjul</a:t>
                      </a:r>
                      <a:endParaRPr lang="id-ID" sz="12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1,90</a:t>
                      </a:r>
                      <a:endParaRPr lang="id-ID" sz="12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29.053</a:t>
                      </a:r>
                      <a:endParaRPr lang="id-ID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200">
                          <a:effectLst/>
                        </a:rPr>
                        <a:t>75</a:t>
                      </a:r>
                      <a:endParaRPr lang="id-ID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200">
                          <a:effectLst/>
                        </a:rPr>
                        <a:t>8</a:t>
                      </a:r>
                      <a:endParaRPr lang="id-ID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8</a:t>
                      </a:r>
                      <a:endParaRPr lang="id-ID" sz="12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fi-FI" sz="1200" dirty="0">
                          <a:effectLst/>
                        </a:rPr>
                        <a:t>Pondok Ranggon</a:t>
                      </a:r>
                      <a:endParaRPr lang="id-ID" sz="12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3,66</a:t>
                      </a:r>
                      <a:endParaRPr lang="id-ID" sz="12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33.054</a:t>
                      </a:r>
                      <a:endParaRPr lang="id-ID" sz="12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200" dirty="0">
                          <a:effectLst/>
                        </a:rPr>
                        <a:t>63</a:t>
                      </a:r>
                      <a:endParaRPr lang="id-ID" sz="12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200">
                          <a:effectLst/>
                        </a:rPr>
                        <a:t>6</a:t>
                      </a:r>
                      <a:endParaRPr lang="id-ID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  <a:endParaRPr lang="id-ID" sz="12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fi-FI" sz="1200" dirty="0">
                          <a:effectLst/>
                        </a:rPr>
                        <a:t>JUMLAH</a:t>
                      </a:r>
                      <a:endParaRPr lang="id-ID" sz="12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2</a:t>
                      </a:r>
                      <a:r>
                        <a:rPr lang="en-US" sz="1200">
                          <a:effectLst/>
                        </a:rPr>
                        <a:t>8,45</a:t>
                      </a:r>
                      <a:endParaRPr lang="id-ID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300.346</a:t>
                      </a:r>
                      <a:endParaRPr lang="id-ID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200">
                          <a:effectLst/>
                        </a:rPr>
                        <a:t>508</a:t>
                      </a:r>
                      <a:endParaRPr lang="id-ID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200" dirty="0">
                          <a:effectLst/>
                        </a:rPr>
                        <a:t>56</a:t>
                      </a:r>
                      <a:endParaRPr lang="id-ID" sz="12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17" name="Rectangle 16"/>
          <p:cNvSpPr/>
          <p:nvPr/>
        </p:nvSpPr>
        <p:spPr>
          <a:xfrm>
            <a:off x="3639424" y="5620228"/>
            <a:ext cx="360704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400" b="1" i="1" dirty="0">
                <a:solidFill>
                  <a:schemeClr val="bg1"/>
                </a:solidFill>
              </a:rPr>
              <a:t>J</a:t>
            </a:r>
            <a:r>
              <a:rPr lang="id-ID" sz="1400" b="1" i="1" dirty="0">
                <a:solidFill>
                  <a:schemeClr val="bg1"/>
                </a:solidFill>
              </a:rPr>
              <a:t>UMLAH PERSONEL POLRI POLSEK CIPAYUNG</a:t>
            </a:r>
          </a:p>
        </p:txBody>
      </p:sp>
      <p:sp>
        <p:nvSpPr>
          <p:cNvPr id="16" name="Rectangle 15"/>
          <p:cNvSpPr/>
          <p:nvPr/>
        </p:nvSpPr>
        <p:spPr>
          <a:xfrm>
            <a:off x="7246468" y="5420173"/>
            <a:ext cx="191251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id-ID" sz="4000" b="1" cap="none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91 PERS</a:t>
            </a:r>
            <a:endParaRPr lang="en-US" sz="4000" b="1" cap="none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>
            <a:off x="2502848" y="1288505"/>
            <a:ext cx="6266576" cy="0"/>
          </a:xfrm>
          <a:prstGeom prst="line">
            <a:avLst/>
          </a:prstGeom>
          <a:ln w="12700">
            <a:prstDash val="sys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4016896" y="3491645"/>
            <a:ext cx="5472608" cy="111112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3" name="Rectangle 22"/>
          <p:cNvSpPr/>
          <p:nvPr/>
        </p:nvSpPr>
        <p:spPr>
          <a:xfrm>
            <a:off x="9413304" y="1331199"/>
            <a:ext cx="76200" cy="227155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24" name="Picture 7" descr="C:\Users\Window 8\Downloads\Lambang_Polda_Metro_Jaya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0803" y="68364"/>
            <a:ext cx="611952" cy="823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 descr="C:\Users\Window 8\Downloads\logo-presisi-text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3159" y="6202653"/>
            <a:ext cx="1677879" cy="505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Straight Connector 25"/>
          <p:cNvCxnSpPr/>
          <p:nvPr/>
        </p:nvCxnSpPr>
        <p:spPr>
          <a:xfrm>
            <a:off x="3742352" y="5928005"/>
            <a:ext cx="3347396" cy="0"/>
          </a:xfrm>
          <a:prstGeom prst="line">
            <a:avLst/>
          </a:prstGeom>
          <a:ln w="12700">
            <a:solidFill>
              <a:schemeClr val="bg1"/>
            </a:solidFill>
            <a:prstDash val="sys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V="1">
            <a:off x="7089748" y="5620228"/>
            <a:ext cx="156720" cy="307777"/>
          </a:xfrm>
          <a:prstGeom prst="line">
            <a:avLst/>
          </a:prstGeom>
          <a:ln w="12700">
            <a:solidFill>
              <a:schemeClr val="bg1"/>
            </a:solidFill>
            <a:prstDash val="sys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7360184" y="6128059"/>
            <a:ext cx="1656184" cy="45719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2" name="Rectangle 31"/>
          <p:cNvSpPr/>
          <p:nvPr/>
        </p:nvSpPr>
        <p:spPr>
          <a:xfrm>
            <a:off x="7360184" y="5420279"/>
            <a:ext cx="1656184" cy="45719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aphicFrame>
        <p:nvGraphicFramePr>
          <p:cNvPr id="30" name="Table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3237661"/>
              </p:ext>
            </p:extLst>
          </p:nvPr>
        </p:nvGraphicFramePr>
        <p:xfrm>
          <a:off x="2991341" y="3694152"/>
          <a:ext cx="5456555" cy="1280160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{5C22544A-7EE6-4342-B048-85BDC9FD1C3A}</a:tableStyleId>
              </a:tblPr>
              <a:tblGrid>
                <a:gridCol w="3244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320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pt-BR" sz="1200" dirty="0">
                          <a:solidFill>
                            <a:schemeClr val="tx1"/>
                          </a:solidFill>
                          <a:effectLst/>
                        </a:rPr>
                        <a:t>Batas Daerah</a:t>
                      </a:r>
                      <a:r>
                        <a:rPr lang="pt-BR" sz="1200" dirty="0">
                          <a:solidFill>
                            <a:schemeClr val="bg1"/>
                          </a:solidFill>
                          <a:effectLst/>
                        </a:rPr>
                        <a:t>  </a:t>
                      </a:r>
                      <a:endParaRPr lang="id-ID" sz="1200" dirty="0">
                        <a:solidFill>
                          <a:schemeClr val="bg1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pt-BR" sz="1200" dirty="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id-ID" sz="1200" dirty="0">
                        <a:solidFill>
                          <a:schemeClr val="bg1"/>
                        </a:solidFill>
                        <a:effectLst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pt-BR" sz="1200" dirty="0">
                          <a:solidFill>
                            <a:schemeClr val="bg1"/>
                          </a:solidFill>
                          <a:effectLst/>
                        </a:rPr>
                        <a:t>Batas wilayah Kecamatan Cipayung</a:t>
                      </a:r>
                      <a:endParaRPr lang="id-ID" sz="1200" dirty="0">
                        <a:solidFill>
                          <a:schemeClr val="bg1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pt-BR" sz="1200" dirty="0">
                          <a:effectLst/>
                        </a:rPr>
                        <a:t>a.</a:t>
                      </a:r>
                      <a:endParaRPr lang="id-ID" sz="12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1022350" indent="-1022350">
                        <a:spcAft>
                          <a:spcPts val="0"/>
                        </a:spcAft>
                      </a:pPr>
                      <a:r>
                        <a:rPr lang="es-ES" sz="1200" dirty="0" err="1">
                          <a:solidFill>
                            <a:schemeClr val="bg1"/>
                          </a:solidFill>
                          <a:effectLst/>
                        </a:rPr>
                        <a:t>Sebelah</a:t>
                      </a:r>
                      <a:r>
                        <a:rPr lang="es-ES" sz="1200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lang="es-ES" sz="1200" dirty="0" err="1">
                          <a:solidFill>
                            <a:schemeClr val="bg1"/>
                          </a:solidFill>
                          <a:effectLst/>
                        </a:rPr>
                        <a:t>Utara</a:t>
                      </a:r>
                      <a:r>
                        <a:rPr lang="es-ES" sz="1200" dirty="0">
                          <a:solidFill>
                            <a:schemeClr val="bg1"/>
                          </a:solidFill>
                          <a:effectLst/>
                        </a:rPr>
                        <a:t>     : </a:t>
                      </a:r>
                      <a:r>
                        <a:rPr lang="id-ID" sz="1200" dirty="0">
                          <a:solidFill>
                            <a:schemeClr val="bg1"/>
                          </a:solidFill>
                          <a:effectLst/>
                        </a:rPr>
                        <a:t>Jl. Raya Pondok Gede Kec. Makasar Jaktim</a:t>
                      </a:r>
                      <a:endParaRPr lang="id-ID" sz="1200" dirty="0">
                        <a:solidFill>
                          <a:schemeClr val="bg1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pt-BR" sz="1200">
                          <a:effectLst/>
                        </a:rPr>
                        <a:t>b.</a:t>
                      </a:r>
                      <a:endParaRPr lang="id-ID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  <a:tabLst>
                          <a:tab pos="1022350" algn="l"/>
                        </a:tabLst>
                      </a:pPr>
                      <a:r>
                        <a:rPr lang="id-ID" sz="1200" dirty="0">
                          <a:solidFill>
                            <a:schemeClr val="bg1"/>
                          </a:solidFill>
                          <a:effectLst/>
                        </a:rPr>
                        <a:t>Sebelah Barat     : Jalan Tol Jagorawi Kec. Ciracas Jaktim</a:t>
                      </a:r>
                      <a:endParaRPr lang="id-ID" sz="1200" dirty="0">
                        <a:solidFill>
                          <a:schemeClr val="bg1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pt-BR" sz="1200">
                          <a:effectLst/>
                        </a:rPr>
                        <a:t>c.</a:t>
                      </a:r>
                      <a:endParaRPr lang="id-ID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pt-BR" sz="1200" dirty="0">
                          <a:solidFill>
                            <a:schemeClr val="bg1"/>
                          </a:solidFill>
                          <a:effectLst/>
                        </a:rPr>
                        <a:t>Sebelah Selatan  : Desa Harja Mukti Kec. Cimanggis Depok Jabar</a:t>
                      </a:r>
                      <a:endParaRPr lang="id-ID" sz="1200" dirty="0">
                        <a:solidFill>
                          <a:schemeClr val="bg1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pt-BR" sz="1200">
                          <a:effectLst/>
                        </a:rPr>
                        <a:t>d.</a:t>
                      </a:r>
                      <a:endParaRPr lang="id-ID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d-ID" sz="1200" dirty="0">
                          <a:solidFill>
                            <a:schemeClr val="bg1"/>
                          </a:solidFill>
                          <a:effectLst/>
                        </a:rPr>
                        <a:t>Sebelah Timur     : kali Sunter Kec. Pondok Gede Bekasi Jabar</a:t>
                      </a:r>
                      <a:endParaRPr lang="id-ID" sz="1200" dirty="0">
                        <a:solidFill>
                          <a:schemeClr val="bg1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5" name="Flowchart: Data 34"/>
          <p:cNvSpPr/>
          <p:nvPr/>
        </p:nvSpPr>
        <p:spPr>
          <a:xfrm rot="904503">
            <a:off x="8042391" y="361905"/>
            <a:ext cx="291770" cy="510726"/>
          </a:xfrm>
          <a:prstGeom prst="flowChartInputOutput">
            <a:avLst/>
          </a:prstGeom>
          <a:solidFill>
            <a:schemeClr val="accent2">
              <a:lumMod val="75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2053" name="Picture 5" descr="F:\Lambang_Polri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931" y="9413"/>
            <a:ext cx="788580" cy="783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F:\pngtree-polisi-muda-png-image_7074396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4000" b="95583" l="10000" r="4066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5466" y="5171756"/>
            <a:ext cx="1531430" cy="1531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 descr="F:\info_2.png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5987" y="5111814"/>
            <a:ext cx="857039" cy="1531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9583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8" descr="C:\Users\Window 8\Downloads\kisspng-building-cartoon-city-skyscraper-5ab5c2586b4c43.8911804115218612084395.jp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8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9066" y="-41128"/>
            <a:ext cx="9975066" cy="6899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F:\police-Line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1598" y="654847"/>
            <a:ext cx="3483819" cy="1820159"/>
          </a:xfrm>
          <a:prstGeom prst="rect">
            <a:avLst/>
          </a:prstGeom>
          <a:noFill/>
          <a:effectLst>
            <a:softEdge rad="635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445ED8E-6D45-4CC4-9E28-8336A72759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386"/>
            <a:ext cx="9906000" cy="722814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45F41DA3-726B-45FC-B9B8-A677CB74A4FF}"/>
              </a:ext>
            </a:extLst>
          </p:cNvPr>
          <p:cNvSpPr txBox="1">
            <a:spLocks/>
          </p:cNvSpPr>
          <p:nvPr/>
        </p:nvSpPr>
        <p:spPr>
          <a:xfrm>
            <a:off x="330200" y="72278"/>
            <a:ext cx="9328150" cy="61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700" dirty="0">
                <a:solidFill>
                  <a:schemeClr val="bg1"/>
                </a:solidFill>
                <a:latin typeface="Arial Black" panose="020B0A04020102020204" pitchFamily="34" charset="0"/>
              </a:rPr>
              <a:t>RAWAN CURAT CURAS CURANMOR   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209DA51-1158-4FAF-A813-03E4958CD82C}"/>
              </a:ext>
            </a:extLst>
          </p:cNvPr>
          <p:cNvSpPr/>
          <p:nvPr/>
        </p:nvSpPr>
        <p:spPr>
          <a:xfrm>
            <a:off x="0" y="6706626"/>
            <a:ext cx="9900001" cy="140957"/>
          </a:xfrm>
          <a:prstGeom prst="rect">
            <a:avLst/>
          </a:prstGeom>
          <a:solidFill>
            <a:srgbClr val="3A0000"/>
          </a:solidFill>
          <a:ln>
            <a:solidFill>
              <a:srgbClr val="3A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534">
              <a:solidFill>
                <a:prstClr val="white"/>
              </a:solidFill>
            </a:endParaRPr>
          </a:p>
        </p:txBody>
      </p:sp>
      <p:pic>
        <p:nvPicPr>
          <p:cNvPr id="28" name="Picture 2" descr="C:\Users\Microsoft\Pictures\FHOTO  PEKAT JAYA 2020\Kecamatan_Cipayung.jpg">
            <a:extLst>
              <a:ext uri="{FF2B5EF4-FFF2-40B4-BE49-F238E27FC236}">
                <a16:creationId xmlns:a16="http://schemas.microsoft.com/office/drawing/2014/main" id="{50553F38-44FF-4C88-B395-69785A8B5F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lum bright="5000" contrast="-1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37" b="99131" l="0" r="92713"/>
                    </a14:imgEffect>
                  </a14:imgLayer>
                </a14:imgProps>
              </a:ext>
            </a:extLst>
          </a:blip>
          <a:srcRect l="2646" r="7401"/>
          <a:stretch/>
        </p:blipFill>
        <p:spPr bwMode="auto">
          <a:xfrm>
            <a:off x="3283708" y="1152525"/>
            <a:ext cx="3155193" cy="4419600"/>
          </a:xfrm>
          <a:prstGeom prst="rect">
            <a:avLst/>
          </a:prstGeom>
          <a:noFill/>
        </p:spPr>
      </p:pic>
      <p:graphicFrame>
        <p:nvGraphicFramePr>
          <p:cNvPr id="30" name="Table 29">
            <a:extLst>
              <a:ext uri="{FF2B5EF4-FFF2-40B4-BE49-F238E27FC236}">
                <a16:creationId xmlns:a16="http://schemas.microsoft.com/office/drawing/2014/main" id="{DC8F43E8-3E52-4397-90AD-60CC7FBD96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0029316"/>
              </p:ext>
            </p:extLst>
          </p:nvPr>
        </p:nvGraphicFramePr>
        <p:xfrm>
          <a:off x="259201" y="2632759"/>
          <a:ext cx="2484000" cy="83035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26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57300">
                  <a:extLst>
                    <a:ext uri="{9D8B030D-6E8A-4147-A177-3AD203B41FA5}">
                      <a16:colId xmlns:a16="http://schemas.microsoft.com/office/drawing/2014/main" val="933345541"/>
                    </a:ext>
                  </a:extLst>
                </a:gridCol>
              </a:tblGrid>
              <a:tr h="213670"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id-ID" sz="800" b="1" dirty="0">
                          <a:effectLst/>
                          <a:latin typeface="Arial Black" panose="020B0A04020102020204" pitchFamily="34" charset="0"/>
                        </a:rPr>
                        <a:t>KEL: </a:t>
                      </a:r>
                      <a:r>
                        <a:rPr lang="en-US" sz="800" b="1" dirty="0">
                          <a:effectLst/>
                          <a:latin typeface="Arial Black" panose="020B0A04020102020204" pitchFamily="34" charset="0"/>
                        </a:rPr>
                        <a:t>CEGER</a:t>
                      </a:r>
                      <a:endParaRPr lang="id-ID" sz="800" b="1" dirty="0">
                        <a:solidFill>
                          <a:schemeClr val="bg1"/>
                        </a:solidFill>
                        <a:effectLst/>
                        <a:latin typeface="Arial Black" panose="020B0A040201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FF66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4330">
                <a:tc>
                  <a:txBody>
                    <a:bodyPr/>
                    <a:lstStyle/>
                    <a:p>
                      <a:pPr marL="182563" indent="-182563">
                        <a:buFont typeface="+mj-lt"/>
                        <a:buAutoNum type="arabicPeriod"/>
                      </a:pPr>
                      <a:r>
                        <a:rPr lang="en-US" sz="800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JL H.</a:t>
                      </a:r>
                      <a:r>
                        <a:rPr lang="en-US" sz="800" baseline="0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 SIUN</a:t>
                      </a:r>
                      <a:r>
                        <a:rPr lang="en-US" sz="800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 </a:t>
                      </a:r>
                    </a:p>
                    <a:p>
                      <a:pPr marL="182563" indent="-182563">
                        <a:buFont typeface="+mj-lt"/>
                        <a:buAutoNum type="arabicPeriod"/>
                      </a:pPr>
                      <a:r>
                        <a:rPr lang="en-US" sz="800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JL. </a:t>
                      </a:r>
                      <a:r>
                        <a:rPr lang="en-US" sz="800" baseline="0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 RAYA GEMPOL</a:t>
                      </a:r>
                      <a:endParaRPr lang="en-US" sz="800" dirty="0">
                        <a:solidFill>
                          <a:schemeClr val="tx1"/>
                        </a:solidFill>
                        <a:latin typeface="Arial Narrow" panose="020B0606020202030204" pitchFamily="34" charset="0"/>
                      </a:endParaRPr>
                    </a:p>
                    <a:p>
                      <a:pPr marL="182563" indent="-182563">
                        <a:buFont typeface="+mj-lt"/>
                        <a:buAutoNum type="arabicPeriod"/>
                      </a:pPr>
                      <a:r>
                        <a:rPr lang="en-US" sz="800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JL. </a:t>
                      </a:r>
                      <a:r>
                        <a:rPr lang="en-US" sz="800" baseline="0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 SMA 64</a:t>
                      </a:r>
                      <a:endParaRPr lang="en-US" sz="800" dirty="0">
                        <a:solidFill>
                          <a:schemeClr val="tx1"/>
                        </a:solidFill>
                        <a:latin typeface="Arial Narrow" panose="020B0606020202030204" pitchFamily="34" charset="0"/>
                      </a:endParaRPr>
                    </a:p>
                    <a:p>
                      <a:pPr marL="88900" indent="-88900">
                        <a:lnSpc>
                          <a:spcPct val="107000"/>
                        </a:lnSpc>
                        <a:buFont typeface="+mj-lt"/>
                        <a:buAutoNum type="arabicPeriod"/>
                      </a:pPr>
                      <a:endParaRPr lang="en-ID" sz="800" dirty="0">
                        <a:latin typeface="Arial Narrow" panose="020B0606020202030204" pitchFamily="34" charset="0"/>
                      </a:endParaRP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sz="800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CURANMOR R2 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sz="800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CURANMOR R2 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sz="800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CURANMOR R2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1" name="Table 30">
            <a:extLst>
              <a:ext uri="{FF2B5EF4-FFF2-40B4-BE49-F238E27FC236}">
                <a16:creationId xmlns:a16="http://schemas.microsoft.com/office/drawing/2014/main" id="{0A3AD78A-4BC7-4165-A8C3-B1EA36B903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1137982"/>
              </p:ext>
            </p:extLst>
          </p:nvPr>
        </p:nvGraphicFramePr>
        <p:xfrm>
          <a:off x="165101" y="4072842"/>
          <a:ext cx="2484000" cy="91706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565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27428">
                  <a:extLst>
                    <a:ext uri="{9D8B030D-6E8A-4147-A177-3AD203B41FA5}">
                      <a16:colId xmlns:a16="http://schemas.microsoft.com/office/drawing/2014/main" val="933345541"/>
                    </a:ext>
                  </a:extLst>
                </a:gridCol>
              </a:tblGrid>
              <a:tr h="213670"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id-ID" sz="800" b="1" dirty="0">
                          <a:effectLst/>
                          <a:latin typeface="Arial Black" panose="020B0A04020102020204" pitchFamily="34" charset="0"/>
                        </a:rPr>
                        <a:t>KEL: </a:t>
                      </a:r>
                      <a:r>
                        <a:rPr lang="en-US" sz="800" b="1" dirty="0">
                          <a:effectLst/>
                          <a:latin typeface="Arial Black" panose="020B0A04020102020204" pitchFamily="34" charset="0"/>
                        </a:rPr>
                        <a:t>CIPAYUNG</a:t>
                      </a:r>
                      <a:endParaRPr lang="id-ID" sz="800" b="1" dirty="0">
                        <a:solidFill>
                          <a:schemeClr val="bg1"/>
                        </a:solidFill>
                        <a:effectLst/>
                        <a:latin typeface="Arial Black" panose="020B0A040201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CCFF6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4330">
                <a:tc>
                  <a:txBody>
                    <a:bodyPr/>
                    <a:lstStyle/>
                    <a:p>
                      <a:pPr marL="228600" indent="-228600">
                        <a:buAutoNum type="arabicPeriod"/>
                      </a:pPr>
                      <a:r>
                        <a:rPr lang="en-US" sz="800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JL. MANGGA </a:t>
                      </a:r>
                    </a:p>
                    <a:p>
                      <a:pPr marL="228600" indent="-228600">
                        <a:buAutoNum type="arabicPeriod"/>
                      </a:pPr>
                      <a:r>
                        <a:rPr lang="en-US" sz="800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JL. KAV. DKI</a:t>
                      </a:r>
                    </a:p>
                    <a:p>
                      <a:pPr marL="228600" indent="-228600">
                        <a:buAutoNum type="arabicPeriod"/>
                      </a:pPr>
                      <a:r>
                        <a:rPr lang="en-US" sz="800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JL.</a:t>
                      </a:r>
                      <a:r>
                        <a:rPr lang="en-US" sz="800" baseline="0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 </a:t>
                      </a:r>
                      <a:r>
                        <a:rPr lang="en-US" sz="800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BEXMEN </a:t>
                      </a:r>
                    </a:p>
                    <a:p>
                      <a:pPr marL="228600" indent="-228600">
                        <a:buAutoNum type="arabicPeriod"/>
                      </a:pPr>
                      <a:r>
                        <a:rPr lang="en-US" sz="800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JL. TENGKI</a:t>
                      </a:r>
                    </a:p>
                    <a:p>
                      <a:pPr marL="88900" indent="-88900">
                        <a:lnSpc>
                          <a:spcPct val="107000"/>
                        </a:lnSpc>
                        <a:buFont typeface="+mj-lt"/>
                        <a:buAutoNum type="arabicPeriod"/>
                      </a:pPr>
                      <a:endParaRPr lang="en-ID" sz="800" dirty="0">
                        <a:latin typeface="Arial Narrow" panose="020B0606020202030204" pitchFamily="34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sz="800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CURANMOR R2 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sz="800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CURANMOR </a:t>
                      </a:r>
                      <a:r>
                        <a:rPr lang="en-US" sz="800" baseline="0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 R2 / CURAT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sz="800" b="0" baseline="0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CURANMOR  R2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sz="800" b="0" baseline="0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CURANMOR  R2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sz="800" b="0" baseline="0" dirty="0">
                        <a:solidFill>
                          <a:schemeClr val="tx1"/>
                        </a:solidFill>
                        <a:latin typeface="Arial Narrow" panose="020B0606020202030204" pitchFamily="34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2" name="Table 31">
            <a:extLst>
              <a:ext uri="{FF2B5EF4-FFF2-40B4-BE49-F238E27FC236}">
                <a16:creationId xmlns:a16="http://schemas.microsoft.com/office/drawing/2014/main" id="{BA9BD7BC-C9F5-42C2-AB47-46B07F9C50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4525006"/>
              </p:ext>
            </p:extLst>
          </p:nvPr>
        </p:nvGraphicFramePr>
        <p:xfrm>
          <a:off x="247650" y="5410302"/>
          <a:ext cx="2724150" cy="83035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342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89878">
                  <a:extLst>
                    <a:ext uri="{9D8B030D-6E8A-4147-A177-3AD203B41FA5}">
                      <a16:colId xmlns:a16="http://schemas.microsoft.com/office/drawing/2014/main" val="933345541"/>
                    </a:ext>
                  </a:extLst>
                </a:gridCol>
              </a:tblGrid>
              <a:tr h="213670"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id-ID" sz="800" b="1" dirty="0">
                          <a:effectLst/>
                          <a:latin typeface="Arial Black" panose="020B0A04020102020204" pitchFamily="34" charset="0"/>
                        </a:rPr>
                        <a:t>KEL: </a:t>
                      </a:r>
                      <a:r>
                        <a:rPr lang="en-US" sz="800" b="1" dirty="0">
                          <a:effectLst/>
                          <a:latin typeface="Arial Black" panose="020B0A04020102020204" pitchFamily="34" charset="0"/>
                        </a:rPr>
                        <a:t>MUNJUL</a:t>
                      </a:r>
                      <a:endParaRPr lang="id-ID" sz="800" b="1" dirty="0">
                        <a:solidFill>
                          <a:schemeClr val="bg1"/>
                        </a:solidFill>
                        <a:effectLst/>
                        <a:latin typeface="Arial Black" panose="020B0A040201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E2FFA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4330">
                <a:tc>
                  <a:txBody>
                    <a:bodyPr/>
                    <a:lstStyle/>
                    <a:p>
                      <a:pPr marL="182563" indent="-182563">
                        <a:buAutoNum type="arabicPeriod"/>
                      </a:pPr>
                      <a:r>
                        <a:rPr lang="en-US" sz="800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PASAR</a:t>
                      </a:r>
                      <a:r>
                        <a:rPr lang="en-US" sz="800" baseline="0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 MUNJUL</a:t>
                      </a:r>
                    </a:p>
                    <a:p>
                      <a:pPr marL="182563" indent="-182563">
                        <a:buAutoNum type="arabicPeriod"/>
                      </a:pPr>
                      <a:r>
                        <a:rPr lang="en-US" sz="800" baseline="0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JL. BUNI  </a:t>
                      </a:r>
                    </a:p>
                    <a:p>
                      <a:pPr marL="182563" indent="-182563">
                        <a:buAutoNum type="arabicPeriod"/>
                      </a:pPr>
                      <a:r>
                        <a:rPr lang="en-US" sz="800" baseline="0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JL. MALAKA</a:t>
                      </a:r>
                      <a:endParaRPr lang="en-US" sz="800" dirty="0">
                        <a:solidFill>
                          <a:schemeClr val="tx1"/>
                        </a:solidFill>
                        <a:latin typeface="Arial Narrow" panose="020B0606020202030204" pitchFamily="34" charset="0"/>
                      </a:endParaRPr>
                    </a:p>
                    <a:p>
                      <a:pPr marL="88900" indent="-88900">
                        <a:lnSpc>
                          <a:spcPct val="107000"/>
                        </a:lnSpc>
                        <a:buFont typeface="+mj-lt"/>
                        <a:buAutoNum type="arabicPeriod"/>
                      </a:pPr>
                      <a:endParaRPr lang="en-ID" sz="800" dirty="0">
                        <a:solidFill>
                          <a:schemeClr val="tx1"/>
                        </a:solidFill>
                        <a:latin typeface="Arial Narrow" panose="020B0606020202030204" pitchFamily="34" charset="0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sz="800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 CURANMOR R2</a:t>
                      </a:r>
                      <a:r>
                        <a:rPr lang="en-US" sz="800" baseline="0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  /</a:t>
                      </a:r>
                      <a:endParaRPr lang="en-US" sz="800" dirty="0">
                        <a:solidFill>
                          <a:schemeClr val="tx1"/>
                        </a:solidFill>
                        <a:latin typeface="Arial Narrow" panose="020B0606020202030204" pitchFamily="34" charset="0"/>
                      </a:endParaRP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sz="800" b="0" baseline="0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 CURNMOR R2   / CUIRAT 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sz="800" b="0" baseline="0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 CURNMOR R2   / CURAT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3" name="Table 32">
            <a:extLst>
              <a:ext uri="{FF2B5EF4-FFF2-40B4-BE49-F238E27FC236}">
                <a16:creationId xmlns:a16="http://schemas.microsoft.com/office/drawing/2014/main" id="{544F2C85-977D-4D54-BF6F-A9401F825A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0596816"/>
              </p:ext>
            </p:extLst>
          </p:nvPr>
        </p:nvGraphicFramePr>
        <p:xfrm>
          <a:off x="6752287" y="884327"/>
          <a:ext cx="2988613" cy="83035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201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8450">
                  <a:extLst>
                    <a:ext uri="{9D8B030D-6E8A-4147-A177-3AD203B41FA5}">
                      <a16:colId xmlns:a16="http://schemas.microsoft.com/office/drawing/2014/main" val="933345541"/>
                    </a:ext>
                  </a:extLst>
                </a:gridCol>
              </a:tblGrid>
              <a:tr h="213670"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id-ID" sz="800" b="1" dirty="0">
                          <a:effectLst/>
                          <a:latin typeface="Arial Black" panose="020B0A04020102020204" pitchFamily="34" charset="0"/>
                        </a:rPr>
                        <a:t>KEL: </a:t>
                      </a:r>
                      <a:r>
                        <a:rPr lang="en-US" sz="800" b="1" dirty="0">
                          <a:effectLst/>
                          <a:latin typeface="Arial Black" panose="020B0A04020102020204" pitchFamily="34" charset="0"/>
                        </a:rPr>
                        <a:t>BAMBU APUS</a:t>
                      </a:r>
                      <a:endParaRPr lang="id-ID" sz="800" b="1" dirty="0">
                        <a:solidFill>
                          <a:schemeClr val="bg1"/>
                        </a:solidFill>
                        <a:effectLst/>
                        <a:latin typeface="Arial Black" panose="020B0A040201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B3D9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4330">
                <a:tc>
                  <a:txBody>
                    <a:bodyPr/>
                    <a:lstStyle/>
                    <a:p>
                      <a:pPr marL="176213" indent="-176213">
                        <a:buAutoNum type="arabicPeriod"/>
                      </a:pPr>
                      <a:r>
                        <a:rPr lang="en-US" sz="800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JL.  BAMBU  KUNING</a:t>
                      </a:r>
                    </a:p>
                    <a:p>
                      <a:pPr marL="176213" indent="-176213">
                        <a:buAutoNum type="arabicPeriod"/>
                      </a:pPr>
                      <a:r>
                        <a:rPr lang="en-US" sz="800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JL. MINI</a:t>
                      </a:r>
                      <a:r>
                        <a:rPr lang="en-US" sz="800" baseline="0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 I </a:t>
                      </a:r>
                      <a:endParaRPr lang="en-US" sz="800" dirty="0">
                        <a:solidFill>
                          <a:schemeClr val="tx1"/>
                        </a:solidFill>
                        <a:latin typeface="Arial Narrow" panose="020B0606020202030204" pitchFamily="34" charset="0"/>
                      </a:endParaRPr>
                    </a:p>
                    <a:p>
                      <a:pPr marL="176213" marR="0" lvl="0" indent="-176213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sz="800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JL. </a:t>
                      </a:r>
                      <a:r>
                        <a:rPr lang="en-US" sz="800" baseline="0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 RAYA BAMBU APUS</a:t>
                      </a:r>
                      <a:endParaRPr lang="en-US" sz="800" dirty="0">
                        <a:solidFill>
                          <a:schemeClr val="tx1"/>
                        </a:solidFill>
                        <a:latin typeface="Arial Narrow" panose="020B0606020202030204" pitchFamily="34" charset="0"/>
                      </a:endParaRPr>
                    </a:p>
                    <a:p>
                      <a:pPr marL="176213" indent="-176213">
                        <a:buAutoNum type="arabicPeriod"/>
                      </a:pPr>
                      <a:r>
                        <a:rPr lang="en-US" sz="800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JL.  SAWO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sz="800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CRANMOR</a:t>
                      </a:r>
                      <a:r>
                        <a:rPr lang="en-US" sz="800" baseline="0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 2 / 4 </a:t>
                      </a:r>
                      <a:endParaRPr lang="en-US" sz="800" dirty="0">
                        <a:solidFill>
                          <a:schemeClr val="tx1"/>
                        </a:solidFill>
                        <a:latin typeface="Arial Narrow" panose="020B0606020202030204" pitchFamily="34" charset="0"/>
                      </a:endParaRP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sz="800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CURANMOR R2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sz="800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CURANMOR R2 / CURAT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sz="800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CURANMOR R2/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7F030FD5-0ECA-4AF7-95D5-AD42F38A07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2508235"/>
              </p:ext>
            </p:extLst>
          </p:nvPr>
        </p:nvGraphicFramePr>
        <p:xfrm>
          <a:off x="6848482" y="2362201"/>
          <a:ext cx="2772000" cy="83035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890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82931">
                  <a:extLst>
                    <a:ext uri="{9D8B030D-6E8A-4147-A177-3AD203B41FA5}">
                      <a16:colId xmlns:a16="http://schemas.microsoft.com/office/drawing/2014/main" val="933345541"/>
                    </a:ext>
                  </a:extLst>
                </a:gridCol>
              </a:tblGrid>
              <a:tr h="213670"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id-ID" sz="800" b="1" dirty="0">
                          <a:effectLst/>
                          <a:latin typeface="Arial Black" panose="020B0A04020102020204" pitchFamily="34" charset="0"/>
                        </a:rPr>
                        <a:t>KEL: </a:t>
                      </a:r>
                      <a:r>
                        <a:rPr lang="en-US" sz="800" b="1" dirty="0">
                          <a:effectLst/>
                          <a:latin typeface="Arial Black" panose="020B0A04020102020204" pitchFamily="34" charset="0"/>
                        </a:rPr>
                        <a:t>SETU</a:t>
                      </a:r>
                      <a:endParaRPr lang="id-ID" sz="800" b="1" dirty="0">
                        <a:solidFill>
                          <a:schemeClr val="bg1"/>
                        </a:solidFill>
                        <a:effectLst/>
                        <a:latin typeface="Arial Black" panose="020B0A040201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9966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4330">
                <a:tc>
                  <a:txBody>
                    <a:bodyPr/>
                    <a:lstStyle/>
                    <a:p>
                      <a:pPr marL="176213" indent="-176213">
                        <a:buAutoNum type="arabicPeriod"/>
                      </a:pPr>
                      <a:r>
                        <a:rPr lang="en-US" sz="800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JL.  KRAMAT </a:t>
                      </a:r>
                    </a:p>
                    <a:p>
                      <a:pPr marL="176213" indent="-176213">
                        <a:buAutoNum type="arabicPeriod"/>
                      </a:pPr>
                      <a:r>
                        <a:rPr lang="en-US" sz="800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JL. BANTAR JTI </a:t>
                      </a:r>
                    </a:p>
                    <a:p>
                      <a:pPr marL="176213" indent="-176213">
                        <a:buAutoNum type="arabicPeriod"/>
                      </a:pPr>
                      <a:r>
                        <a:rPr lang="en-US" sz="800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JL. RAYA PAGELARANG</a:t>
                      </a:r>
                      <a:r>
                        <a:rPr lang="en-US" sz="800" baseline="0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 </a:t>
                      </a:r>
                      <a:endParaRPr lang="en-ID" sz="800" dirty="0">
                        <a:latin typeface="Arial Narrow" panose="020B0606020202030204" pitchFamily="34" charset="0"/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sz="800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CURANMOR</a:t>
                      </a:r>
                      <a:r>
                        <a:rPr lang="en-US" sz="800" baseline="0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 R2 / CURAT</a:t>
                      </a:r>
                      <a:endParaRPr lang="en-US" sz="800" dirty="0">
                        <a:solidFill>
                          <a:schemeClr val="tx1"/>
                        </a:solidFill>
                        <a:latin typeface="Arial Narrow" panose="020B0606020202030204" pitchFamily="34" charset="0"/>
                      </a:endParaRPr>
                    </a:p>
                    <a:p>
                      <a:pPr marL="0" indent="0">
                        <a:buNone/>
                      </a:pPr>
                      <a:r>
                        <a:rPr lang="en-US" sz="800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CURANMOR 2 / CURAT 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sz="800" b="0" baseline="0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CURAS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7" name="Table 36">
            <a:extLst>
              <a:ext uri="{FF2B5EF4-FFF2-40B4-BE49-F238E27FC236}">
                <a16:creationId xmlns:a16="http://schemas.microsoft.com/office/drawing/2014/main" id="{FB08F46A-BFC0-43CD-9D8A-061F528C69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2014263"/>
              </p:ext>
            </p:extLst>
          </p:nvPr>
        </p:nvGraphicFramePr>
        <p:xfrm>
          <a:off x="5189793" y="5677993"/>
          <a:ext cx="2484002" cy="91567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983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85694">
                  <a:extLst>
                    <a:ext uri="{9D8B030D-6E8A-4147-A177-3AD203B41FA5}">
                      <a16:colId xmlns:a16="http://schemas.microsoft.com/office/drawing/2014/main" val="933345541"/>
                    </a:ext>
                  </a:extLst>
                </a:gridCol>
              </a:tblGrid>
              <a:tr h="213670"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id-ID" sz="800" b="1" dirty="0">
                          <a:effectLst/>
                          <a:latin typeface="Arial Black" panose="020B0A04020102020204" pitchFamily="34" charset="0"/>
                        </a:rPr>
                        <a:t>KEL: </a:t>
                      </a:r>
                      <a:r>
                        <a:rPr lang="en-US" sz="800" b="1" dirty="0">
                          <a:effectLst/>
                          <a:latin typeface="Arial Black" panose="020B0A04020102020204" pitchFamily="34" charset="0"/>
                        </a:rPr>
                        <a:t>PONDOK RANGGON</a:t>
                      </a:r>
                      <a:endParaRPr lang="id-ID" sz="800" b="1" dirty="0">
                        <a:solidFill>
                          <a:schemeClr val="bg1"/>
                        </a:solidFill>
                        <a:effectLst/>
                        <a:latin typeface="Arial Black" panose="020B0A040201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FFBE0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4330">
                <a:tc>
                  <a:txBody>
                    <a:bodyPr/>
                    <a:lstStyle/>
                    <a:p>
                      <a:pPr marL="177800" indent="-177800" algn="just">
                        <a:buFont typeface="+mj-lt"/>
                        <a:buAutoNum type="arabicPeriod"/>
                      </a:pPr>
                      <a:r>
                        <a:rPr lang="en-US" sz="800" dirty="0">
                          <a:solidFill>
                            <a:schemeClr val="bg1"/>
                          </a:solidFill>
                          <a:latin typeface="Arial Narrow" panose="020B0606020202030204" pitchFamily="34" charset="0"/>
                        </a:rPr>
                        <a:t>JL. SAPI PERA</a:t>
                      </a:r>
                    </a:p>
                    <a:p>
                      <a:pPr marL="177800" indent="-177800" algn="just">
                        <a:buFont typeface="+mj-lt"/>
                        <a:buAutoNum type="arabicPeriod"/>
                      </a:pPr>
                      <a:r>
                        <a:rPr lang="en-US" sz="800" dirty="0">
                          <a:solidFill>
                            <a:schemeClr val="bg1"/>
                          </a:solidFill>
                          <a:latin typeface="Arial Narrow" panose="020B0606020202030204" pitchFamily="34" charset="0"/>
                        </a:rPr>
                        <a:t>JL. GANCENG</a:t>
                      </a:r>
                    </a:p>
                    <a:p>
                      <a:pPr marL="177800" indent="-177800" algn="just">
                        <a:buFont typeface="+mj-lt"/>
                        <a:buAutoNum type="arabicPeriod"/>
                      </a:pPr>
                      <a:r>
                        <a:rPr lang="en-US" sz="800" dirty="0">
                          <a:solidFill>
                            <a:schemeClr val="bg1"/>
                          </a:solidFill>
                          <a:latin typeface="Arial Narrow" panose="020B0606020202030204" pitchFamily="34" charset="0"/>
                        </a:rPr>
                        <a:t>JL. ASRI</a:t>
                      </a:r>
                    </a:p>
                    <a:p>
                      <a:pPr marL="177800" indent="-177800" algn="just">
                        <a:buFont typeface="+mj-lt"/>
                        <a:buAutoNum type="arabicPeriod"/>
                      </a:pPr>
                      <a:r>
                        <a:rPr lang="en-US" sz="800" dirty="0">
                          <a:solidFill>
                            <a:schemeClr val="bg1"/>
                          </a:solidFill>
                          <a:latin typeface="Arial Narrow" panose="020B0606020202030204" pitchFamily="34" charset="0"/>
                        </a:rPr>
                        <a:t>JL. SALAMUN</a:t>
                      </a:r>
                    </a:p>
                    <a:p>
                      <a:pPr marL="88900" indent="-88900">
                        <a:lnSpc>
                          <a:spcPct val="107000"/>
                        </a:lnSpc>
                        <a:buFont typeface="+mj-lt"/>
                        <a:buAutoNum type="arabicPeriod"/>
                      </a:pPr>
                      <a:endParaRPr lang="en-ID" sz="800" dirty="0">
                        <a:solidFill>
                          <a:schemeClr val="bg1"/>
                        </a:solidFill>
                        <a:latin typeface="Arial Narrow" panose="020B0606020202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sz="800" dirty="0">
                          <a:solidFill>
                            <a:schemeClr val="bg1"/>
                          </a:solidFill>
                          <a:latin typeface="Arial Narrow" panose="020B0606020202030204" pitchFamily="34" charset="0"/>
                        </a:rPr>
                        <a:t>CURAS</a:t>
                      </a:r>
                      <a:r>
                        <a:rPr lang="en-US" sz="800" baseline="0" dirty="0">
                          <a:solidFill>
                            <a:schemeClr val="bg1"/>
                          </a:solidFill>
                          <a:latin typeface="Arial Narrow" panose="020B0606020202030204" pitchFamily="34" charset="0"/>
                        </a:rPr>
                        <a:t> </a:t>
                      </a:r>
                      <a:endParaRPr lang="en-US" sz="800" dirty="0">
                        <a:solidFill>
                          <a:schemeClr val="bg1"/>
                        </a:solidFill>
                        <a:latin typeface="Arial Narrow" panose="020B0606020202030204" pitchFamily="34" charset="0"/>
                      </a:endParaRP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sz="800" dirty="0">
                          <a:solidFill>
                            <a:schemeClr val="bg1"/>
                          </a:solidFill>
                          <a:latin typeface="Arial Narrow" panose="020B0606020202030204" pitchFamily="34" charset="0"/>
                        </a:rPr>
                        <a:t>CURANMOR</a:t>
                      </a:r>
                      <a:r>
                        <a:rPr lang="en-US" sz="800" baseline="0" dirty="0">
                          <a:solidFill>
                            <a:schemeClr val="bg1"/>
                          </a:solidFill>
                          <a:latin typeface="Arial Narrow" panose="020B0606020202030204" pitchFamily="34" charset="0"/>
                        </a:rPr>
                        <a:t> R2</a:t>
                      </a:r>
                      <a:endParaRPr lang="en-US" sz="800" dirty="0">
                        <a:solidFill>
                          <a:schemeClr val="bg1"/>
                        </a:solidFill>
                        <a:latin typeface="Arial Narrow" panose="020B0606020202030204" pitchFamily="34" charset="0"/>
                      </a:endParaRP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sz="800" dirty="0">
                          <a:solidFill>
                            <a:schemeClr val="bg1"/>
                          </a:solidFill>
                          <a:latin typeface="Arial Narrow" panose="020B0606020202030204" pitchFamily="34" charset="0"/>
                        </a:rPr>
                        <a:t>CURANMOR R2 / 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sz="800" b="0" baseline="0" dirty="0">
                          <a:solidFill>
                            <a:schemeClr val="bg1"/>
                          </a:solidFill>
                          <a:latin typeface="Arial Narrow" panose="020B0606020202030204" pitchFamily="34" charset="0"/>
                        </a:rPr>
                        <a:t>CURANMOR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40" name="Elbow Connector 24">
            <a:extLst>
              <a:ext uri="{FF2B5EF4-FFF2-40B4-BE49-F238E27FC236}">
                <a16:creationId xmlns:a16="http://schemas.microsoft.com/office/drawing/2014/main" id="{4696ED5B-710C-4404-94EA-FE3AFF4CD518}"/>
              </a:ext>
            </a:extLst>
          </p:cNvPr>
          <p:cNvCxnSpPr>
            <a:cxnSpLocks/>
          </p:cNvCxnSpPr>
          <p:nvPr/>
        </p:nvCxnSpPr>
        <p:spPr>
          <a:xfrm rot="10800000" flipV="1">
            <a:off x="2743201" y="2236374"/>
            <a:ext cx="936606" cy="881548"/>
          </a:xfrm>
          <a:prstGeom prst="bentConnector3">
            <a:avLst>
              <a:gd name="adj1" fmla="val 50000"/>
            </a:avLst>
          </a:prstGeom>
          <a:ln w="28575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Elbow Connector 24">
            <a:extLst>
              <a:ext uri="{FF2B5EF4-FFF2-40B4-BE49-F238E27FC236}">
                <a16:creationId xmlns:a16="http://schemas.microsoft.com/office/drawing/2014/main" id="{664A31FE-C287-465B-9E7B-14CBED5EDD30}"/>
              </a:ext>
            </a:extLst>
          </p:cNvPr>
          <p:cNvCxnSpPr>
            <a:cxnSpLocks/>
          </p:cNvCxnSpPr>
          <p:nvPr/>
        </p:nvCxnSpPr>
        <p:spPr>
          <a:xfrm rot="10800000" flipV="1">
            <a:off x="2732204" y="3576020"/>
            <a:ext cx="1268034" cy="885736"/>
          </a:xfrm>
          <a:prstGeom prst="bentConnector3">
            <a:avLst>
              <a:gd name="adj1" fmla="val 50000"/>
            </a:avLst>
          </a:prstGeom>
          <a:ln w="28575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Elbow Connector 24">
            <a:extLst>
              <a:ext uri="{FF2B5EF4-FFF2-40B4-BE49-F238E27FC236}">
                <a16:creationId xmlns:a16="http://schemas.microsoft.com/office/drawing/2014/main" id="{345CC184-F36F-40FB-A3C7-55FD5706E161}"/>
              </a:ext>
            </a:extLst>
          </p:cNvPr>
          <p:cNvCxnSpPr>
            <a:cxnSpLocks/>
          </p:cNvCxnSpPr>
          <p:nvPr/>
        </p:nvCxnSpPr>
        <p:spPr>
          <a:xfrm rot="5400000">
            <a:off x="2959896" y="4718858"/>
            <a:ext cx="1411654" cy="1235446"/>
          </a:xfrm>
          <a:prstGeom prst="bentConnector2">
            <a:avLst/>
          </a:prstGeom>
          <a:ln w="28575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Elbow Connector 24">
            <a:extLst>
              <a:ext uri="{FF2B5EF4-FFF2-40B4-BE49-F238E27FC236}">
                <a16:creationId xmlns:a16="http://schemas.microsoft.com/office/drawing/2014/main" id="{17863313-A60F-4239-98F2-28720D0AE283}"/>
              </a:ext>
            </a:extLst>
          </p:cNvPr>
          <p:cNvCxnSpPr>
            <a:cxnSpLocks/>
          </p:cNvCxnSpPr>
          <p:nvPr/>
        </p:nvCxnSpPr>
        <p:spPr>
          <a:xfrm>
            <a:off x="5415173" y="4745634"/>
            <a:ext cx="1016620" cy="932361"/>
          </a:xfrm>
          <a:prstGeom prst="bentConnector2">
            <a:avLst/>
          </a:prstGeom>
          <a:ln w="28575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Elbow Connector 24">
            <a:extLst>
              <a:ext uri="{FF2B5EF4-FFF2-40B4-BE49-F238E27FC236}">
                <a16:creationId xmlns:a16="http://schemas.microsoft.com/office/drawing/2014/main" id="{0ECEA0CB-0A0D-4A9B-B929-9FB578D23D00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945763" y="1026988"/>
            <a:ext cx="73154" cy="2597270"/>
          </a:xfrm>
          <a:prstGeom prst="bentConnector3">
            <a:avLst>
              <a:gd name="adj1" fmla="val 412491"/>
            </a:avLst>
          </a:prstGeom>
          <a:ln w="28575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Elbow Connector 24">
            <a:extLst>
              <a:ext uri="{FF2B5EF4-FFF2-40B4-BE49-F238E27FC236}">
                <a16:creationId xmlns:a16="http://schemas.microsoft.com/office/drawing/2014/main" id="{AD57897E-B4FF-47D4-A7AE-212DBCFD6BF5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387539" y="1015639"/>
            <a:ext cx="612000" cy="2088000"/>
          </a:xfrm>
          <a:prstGeom prst="bentConnector2">
            <a:avLst/>
          </a:prstGeom>
          <a:ln w="28575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5" name="Oval 28">
            <a:extLst>
              <a:ext uri="{FF2B5EF4-FFF2-40B4-BE49-F238E27FC236}">
                <a16:creationId xmlns:a16="http://schemas.microsoft.com/office/drawing/2014/main" id="{C3C300B0-989A-46F9-820B-7BD79F4DD0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5305" y="2211219"/>
            <a:ext cx="108000" cy="108000"/>
          </a:xfrm>
          <a:prstGeom prst="ellipse">
            <a:avLst/>
          </a:prstGeom>
          <a:solidFill>
            <a:srgbClr val="CC0099"/>
          </a:solidFill>
          <a:ln w="9525">
            <a:noFill/>
            <a:round/>
            <a:headEnd/>
            <a:tailEnd/>
          </a:ln>
          <a:effectLst>
            <a:glow rad="228600">
              <a:schemeClr val="accent4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id-ID" altLang="en-US"/>
          </a:p>
        </p:txBody>
      </p:sp>
      <p:sp>
        <p:nvSpPr>
          <p:cNvPr id="56" name="Oval 28">
            <a:extLst>
              <a:ext uri="{FF2B5EF4-FFF2-40B4-BE49-F238E27FC236}">
                <a16:creationId xmlns:a16="http://schemas.microsoft.com/office/drawing/2014/main" id="{C3C300B0-989A-46F9-820B-7BD79F4DD0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25645" y="2392802"/>
            <a:ext cx="108000" cy="108000"/>
          </a:xfrm>
          <a:prstGeom prst="ellipse">
            <a:avLst/>
          </a:prstGeom>
          <a:solidFill>
            <a:srgbClr val="CC0099"/>
          </a:solidFill>
          <a:ln w="9525">
            <a:noFill/>
            <a:round/>
            <a:headEnd/>
            <a:tailEnd/>
          </a:ln>
          <a:effectLst>
            <a:glow rad="228600">
              <a:schemeClr val="accent4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id-ID" altLang="en-US"/>
          </a:p>
        </p:txBody>
      </p:sp>
      <p:sp>
        <p:nvSpPr>
          <p:cNvPr id="57" name="Oval 28">
            <a:extLst>
              <a:ext uri="{FF2B5EF4-FFF2-40B4-BE49-F238E27FC236}">
                <a16:creationId xmlns:a16="http://schemas.microsoft.com/office/drawing/2014/main" id="{C3C300B0-989A-46F9-820B-7BD79F4DD0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2400" y="3505200"/>
            <a:ext cx="108000" cy="108000"/>
          </a:xfrm>
          <a:prstGeom prst="ellipse">
            <a:avLst/>
          </a:prstGeom>
          <a:solidFill>
            <a:srgbClr val="CC0099"/>
          </a:solidFill>
          <a:ln w="9525">
            <a:noFill/>
            <a:round/>
            <a:headEnd/>
            <a:tailEnd/>
          </a:ln>
          <a:effectLst>
            <a:glow rad="228600">
              <a:schemeClr val="accent4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id-ID" altLang="en-US"/>
          </a:p>
        </p:txBody>
      </p:sp>
      <p:sp>
        <p:nvSpPr>
          <p:cNvPr id="58" name="Oval 28">
            <a:extLst>
              <a:ext uri="{FF2B5EF4-FFF2-40B4-BE49-F238E27FC236}">
                <a16:creationId xmlns:a16="http://schemas.microsoft.com/office/drawing/2014/main" id="{C3C300B0-989A-46F9-820B-7BD79F4DD0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40566" y="2330400"/>
            <a:ext cx="108000" cy="108000"/>
          </a:xfrm>
          <a:prstGeom prst="ellipse">
            <a:avLst/>
          </a:prstGeom>
          <a:solidFill>
            <a:srgbClr val="CC0099"/>
          </a:solidFill>
          <a:ln w="9525">
            <a:noFill/>
            <a:round/>
            <a:headEnd/>
            <a:tailEnd/>
          </a:ln>
          <a:effectLst>
            <a:glow rad="228600">
              <a:schemeClr val="accent4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id-ID" altLang="en-US"/>
          </a:p>
        </p:txBody>
      </p:sp>
      <p:sp>
        <p:nvSpPr>
          <p:cNvPr id="60" name="Oval 28">
            <a:extLst>
              <a:ext uri="{FF2B5EF4-FFF2-40B4-BE49-F238E27FC236}">
                <a16:creationId xmlns:a16="http://schemas.microsoft.com/office/drawing/2014/main" id="{C3C300B0-989A-46F9-820B-7BD79F4DD0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0887" y="4665831"/>
            <a:ext cx="108000" cy="108000"/>
          </a:xfrm>
          <a:prstGeom prst="ellipse">
            <a:avLst/>
          </a:prstGeom>
          <a:solidFill>
            <a:srgbClr val="CC0099"/>
          </a:solidFill>
          <a:ln w="9525">
            <a:noFill/>
            <a:round/>
            <a:headEnd/>
            <a:tailEnd/>
          </a:ln>
          <a:effectLst>
            <a:glow rad="228600">
              <a:schemeClr val="accent4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id-ID" altLang="en-US"/>
          </a:p>
        </p:txBody>
      </p:sp>
      <p:sp>
        <p:nvSpPr>
          <p:cNvPr id="61" name="Oval 28">
            <a:extLst>
              <a:ext uri="{FF2B5EF4-FFF2-40B4-BE49-F238E27FC236}">
                <a16:creationId xmlns:a16="http://schemas.microsoft.com/office/drawing/2014/main" id="{C3C300B0-989A-46F9-820B-7BD79F4DD0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49508" y="4506946"/>
            <a:ext cx="108000" cy="108000"/>
          </a:xfrm>
          <a:prstGeom prst="ellipse">
            <a:avLst/>
          </a:prstGeom>
          <a:solidFill>
            <a:srgbClr val="CC0099"/>
          </a:solidFill>
          <a:ln w="9525">
            <a:noFill/>
            <a:round/>
            <a:headEnd/>
            <a:tailEnd/>
          </a:ln>
          <a:effectLst>
            <a:glow rad="228600">
              <a:schemeClr val="accent4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id-ID" altLang="en-US"/>
          </a:p>
        </p:txBody>
      </p:sp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DC8F43E8-3E52-4397-90AD-60CC7FBD96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1846341"/>
              </p:ext>
            </p:extLst>
          </p:nvPr>
        </p:nvGraphicFramePr>
        <p:xfrm>
          <a:off x="165100" y="1295400"/>
          <a:ext cx="2724150" cy="1219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452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8855">
                  <a:extLst>
                    <a:ext uri="{9D8B030D-6E8A-4147-A177-3AD203B41FA5}">
                      <a16:colId xmlns:a16="http://schemas.microsoft.com/office/drawing/2014/main" val="933345541"/>
                    </a:ext>
                  </a:extLst>
                </a:gridCol>
              </a:tblGrid>
              <a:tr h="381000"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id-ID" sz="800" b="1" dirty="0">
                          <a:effectLst/>
                          <a:latin typeface="Arial Black" panose="020B0A04020102020204" pitchFamily="34" charset="0"/>
                        </a:rPr>
                        <a:t>KEL:</a:t>
                      </a:r>
                      <a:r>
                        <a:rPr lang="en-US" sz="800" b="1" dirty="0">
                          <a:effectLst/>
                          <a:latin typeface="Arial Black" panose="020B0A04020102020204" pitchFamily="34" charset="0"/>
                        </a:rPr>
                        <a:t>LUBANG</a:t>
                      </a:r>
                      <a:r>
                        <a:rPr lang="en-US" sz="800" b="1" baseline="0" dirty="0">
                          <a:effectLst/>
                          <a:latin typeface="Arial Black" panose="020B0A04020102020204" pitchFamily="34" charset="0"/>
                        </a:rPr>
                        <a:t> BUAYA </a:t>
                      </a:r>
                      <a:endParaRPr lang="id-ID" sz="800" b="1" dirty="0">
                        <a:solidFill>
                          <a:schemeClr val="bg1"/>
                        </a:solidFill>
                        <a:effectLst/>
                        <a:latin typeface="Arial Black" panose="020B0A040201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FF66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4330">
                <a:tc>
                  <a:txBody>
                    <a:bodyPr/>
                    <a:lstStyle/>
                    <a:p>
                      <a:pPr marL="182563" indent="-182563">
                        <a:buFont typeface="+mj-lt"/>
                        <a:buAutoNum type="arabicPeriod"/>
                      </a:pPr>
                      <a:r>
                        <a:rPr lang="id-ID" sz="1000" kern="1200" dirty="0">
                          <a:solidFill>
                            <a:schemeClr val="tx1"/>
                          </a:solidFill>
                          <a:latin typeface="Arial Narrow" pitchFamily="34" charset="0"/>
                          <a:ea typeface="+mn-ea"/>
                          <a:cs typeface="+mn-cs"/>
                        </a:rPr>
                        <a:t>Jl SPG VII </a:t>
                      </a:r>
                      <a:endParaRPr lang="en-US" sz="1000" dirty="0">
                        <a:solidFill>
                          <a:schemeClr val="tx1"/>
                        </a:solidFill>
                        <a:latin typeface="Arial Narrow" panose="020B0606020202030204" pitchFamily="34" charset="0"/>
                      </a:endParaRPr>
                    </a:p>
                    <a:p>
                      <a:pPr marL="182563" indent="-182563">
                        <a:buFont typeface="+mj-lt"/>
                        <a:buAutoNum type="arabicPeriod"/>
                      </a:pPr>
                      <a:r>
                        <a:rPr lang="id-ID" sz="1000" kern="1200" dirty="0">
                          <a:solidFill>
                            <a:schemeClr val="tx1"/>
                          </a:solidFill>
                          <a:latin typeface="Arial Narrow" pitchFamily="34" charset="0"/>
                          <a:ea typeface="+mn-ea"/>
                          <a:cs typeface="+mn-cs"/>
                        </a:rPr>
                        <a:t>Jl. Manunggal </a:t>
                      </a:r>
                      <a:r>
                        <a:rPr lang="en-US" sz="1000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JL. </a:t>
                      </a:r>
                      <a:r>
                        <a:rPr lang="en-US" sz="1000" baseline="0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 </a:t>
                      </a:r>
                    </a:p>
                    <a:p>
                      <a:pPr marL="182563" indent="-182563">
                        <a:buFont typeface="+mj-lt"/>
                        <a:buAutoNum type="arabicPeriod"/>
                      </a:pPr>
                      <a:r>
                        <a:rPr lang="en-US" sz="1000" baseline="0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Jl. </a:t>
                      </a:r>
                      <a:r>
                        <a:rPr lang="en-US" sz="1000" baseline="0" dirty="0" err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Kramat</a:t>
                      </a:r>
                      <a:r>
                        <a:rPr lang="en-US" sz="1000" baseline="0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 </a:t>
                      </a:r>
                    </a:p>
                    <a:p>
                      <a:pPr marL="182563" indent="-182563">
                        <a:buFont typeface="+mj-lt"/>
                        <a:buAutoNum type="arabicPeriod"/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JL. </a:t>
                      </a:r>
                      <a:r>
                        <a:rPr lang="en-US" sz="1000" dirty="0" err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Gorda</a:t>
                      </a:r>
                      <a:endParaRPr lang="en-US" sz="1000" dirty="0">
                        <a:solidFill>
                          <a:schemeClr val="tx1"/>
                        </a:solidFill>
                        <a:latin typeface="Arial Narrow" panose="020B0606020202030204" pitchFamily="34" charset="0"/>
                      </a:endParaRPr>
                    </a:p>
                    <a:p>
                      <a:pPr marL="88900" indent="-88900">
                        <a:lnSpc>
                          <a:spcPct val="107000"/>
                        </a:lnSpc>
                        <a:buFont typeface="+mj-lt"/>
                        <a:buAutoNum type="arabicPeriod"/>
                      </a:pPr>
                      <a:endParaRPr lang="en-ID" sz="800" dirty="0">
                        <a:latin typeface="Arial Narrow" panose="020B0606020202030204" pitchFamily="34" charset="0"/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sz="800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CURANMOR R2 / CURAT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sz="300" dirty="0">
                        <a:solidFill>
                          <a:schemeClr val="tx1"/>
                        </a:solidFill>
                        <a:latin typeface="Arial Narrow" panose="020B0606020202030204" pitchFamily="34" charset="0"/>
                      </a:endParaRP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sz="800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CURANMOR R2  </a:t>
                      </a:r>
                      <a:r>
                        <a:rPr lang="en-US" sz="800" baseline="0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/ CURAT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sz="300" dirty="0">
                        <a:solidFill>
                          <a:schemeClr val="tx1"/>
                        </a:solidFill>
                        <a:latin typeface="Arial Narrow" panose="020B0606020202030204" pitchFamily="34" charset="0"/>
                      </a:endParaRP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sz="800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CURANMOR R2 / CURAT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sz="300" dirty="0">
                        <a:solidFill>
                          <a:schemeClr val="tx1"/>
                        </a:solidFill>
                        <a:latin typeface="Arial Narrow" panose="020B0606020202030204" pitchFamily="34" charset="0"/>
                      </a:endParaRP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sz="800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CURANMOR R2 / CURAT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sz="800" dirty="0">
                        <a:solidFill>
                          <a:schemeClr val="tx1"/>
                        </a:solidFill>
                        <a:latin typeface="Arial Narrow" panose="020B0606020202030204" pitchFamily="34" charset="0"/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6" name="Oval 28">
            <a:extLst>
              <a:ext uri="{FF2B5EF4-FFF2-40B4-BE49-F238E27FC236}">
                <a16:creationId xmlns:a16="http://schemas.microsoft.com/office/drawing/2014/main" id="{C3C300B0-989A-46F9-820B-7BD79F4DD0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75150" y="1455704"/>
            <a:ext cx="108000" cy="108000"/>
          </a:xfrm>
          <a:prstGeom prst="ellipse">
            <a:avLst/>
          </a:prstGeom>
          <a:solidFill>
            <a:srgbClr val="CC0099"/>
          </a:solidFill>
          <a:ln w="9525">
            <a:noFill/>
            <a:round/>
            <a:headEnd/>
            <a:tailEnd/>
          </a:ln>
          <a:effectLst>
            <a:glow rad="228600">
              <a:schemeClr val="accent4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id-ID" altLang="en-US"/>
          </a:p>
        </p:txBody>
      </p:sp>
      <p:cxnSp>
        <p:nvCxnSpPr>
          <p:cNvPr id="27" name="Elbow Connector 24">
            <a:extLst>
              <a:ext uri="{FF2B5EF4-FFF2-40B4-BE49-F238E27FC236}">
                <a16:creationId xmlns:a16="http://schemas.microsoft.com/office/drawing/2014/main" id="{9786B673-68A2-446A-9C15-0F4DEF024957}"/>
              </a:ext>
            </a:extLst>
          </p:cNvPr>
          <p:cNvCxnSpPr>
            <a:cxnSpLocks/>
          </p:cNvCxnSpPr>
          <p:nvPr/>
        </p:nvCxnSpPr>
        <p:spPr>
          <a:xfrm rot="10800000" flipV="1">
            <a:off x="2971801" y="1512062"/>
            <a:ext cx="1422690" cy="469138"/>
          </a:xfrm>
          <a:prstGeom prst="bentConnector3">
            <a:avLst>
              <a:gd name="adj1" fmla="val 50000"/>
            </a:avLst>
          </a:prstGeom>
          <a:ln w="28575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7F030FD5-0ECA-4AF7-95D5-AD42F38A07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7167946"/>
              </p:ext>
            </p:extLst>
          </p:nvPr>
        </p:nvGraphicFramePr>
        <p:xfrm>
          <a:off x="6769100" y="3352801"/>
          <a:ext cx="2772000" cy="83035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890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82931">
                  <a:extLst>
                    <a:ext uri="{9D8B030D-6E8A-4147-A177-3AD203B41FA5}">
                      <a16:colId xmlns:a16="http://schemas.microsoft.com/office/drawing/2014/main" val="933345541"/>
                    </a:ext>
                  </a:extLst>
                </a:gridCol>
              </a:tblGrid>
              <a:tr h="216027"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id-ID" sz="800" b="1" dirty="0">
                          <a:effectLst/>
                          <a:latin typeface="Arial Black" panose="020B0A04020102020204" pitchFamily="34" charset="0"/>
                        </a:rPr>
                        <a:t>KEL: </a:t>
                      </a:r>
                      <a:r>
                        <a:rPr lang="en-US" sz="800" b="1" dirty="0">
                          <a:effectLst/>
                          <a:latin typeface="Arial Black" panose="020B0A04020102020204" pitchFamily="34" charset="0"/>
                        </a:rPr>
                        <a:t>CILANGKAP</a:t>
                      </a:r>
                      <a:endParaRPr lang="id-ID" sz="800" b="1" dirty="0">
                        <a:solidFill>
                          <a:schemeClr val="bg1"/>
                        </a:solidFill>
                        <a:effectLst/>
                        <a:latin typeface="Arial Black" panose="020B0A040201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9966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4330">
                <a:tc>
                  <a:txBody>
                    <a:bodyPr/>
                    <a:lstStyle/>
                    <a:p>
                      <a:pPr marL="176213" indent="-176213">
                        <a:buAutoNum type="arabicPeriod"/>
                      </a:pPr>
                      <a:r>
                        <a:rPr lang="en-US" sz="800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JL.  ASYAFIYAH</a:t>
                      </a:r>
                    </a:p>
                    <a:p>
                      <a:pPr marL="176213" indent="-176213">
                        <a:buAutoNum type="arabicPeriod"/>
                      </a:pPr>
                      <a:r>
                        <a:rPr lang="en-US" sz="800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JL. SEPAKAT</a:t>
                      </a:r>
                    </a:p>
                    <a:p>
                      <a:pPr marL="176213" indent="-176213">
                        <a:buAutoNum type="arabicPeriod"/>
                      </a:pPr>
                      <a:r>
                        <a:rPr lang="en-US" sz="800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JL. WIRA</a:t>
                      </a:r>
                      <a:r>
                        <a:rPr lang="en-US" sz="800" baseline="0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 KENCANA</a:t>
                      </a:r>
                      <a:endParaRPr lang="en-ID" sz="800" dirty="0">
                        <a:latin typeface="Arial Narrow" panose="020B0606020202030204" pitchFamily="34" charset="0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sz="800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CURANMOR</a:t>
                      </a:r>
                      <a:r>
                        <a:rPr lang="en-US" sz="800" baseline="0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 R2 </a:t>
                      </a:r>
                      <a:endParaRPr lang="en-US" sz="800" dirty="0">
                        <a:solidFill>
                          <a:schemeClr val="tx1"/>
                        </a:solidFill>
                        <a:latin typeface="Arial Narrow" panose="020B0606020202030204" pitchFamily="34" charset="0"/>
                      </a:endParaRPr>
                    </a:p>
                    <a:p>
                      <a:pPr marL="0" indent="0">
                        <a:buNone/>
                      </a:pPr>
                      <a:r>
                        <a:rPr lang="en-US" sz="800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CURANMOR 2 / CURAT </a:t>
                      </a:r>
                    </a:p>
                    <a:p>
                      <a:pPr marL="0" indent="0">
                        <a:buNone/>
                      </a:pPr>
                      <a:r>
                        <a:rPr lang="en-US" sz="800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CURANMOR 2 / CURAT 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5" name="Oval 28">
            <a:extLst>
              <a:ext uri="{FF2B5EF4-FFF2-40B4-BE49-F238E27FC236}">
                <a16:creationId xmlns:a16="http://schemas.microsoft.com/office/drawing/2014/main" id="{C3C300B0-989A-46F9-820B-7BD79F4DD0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00650" y="3657600"/>
            <a:ext cx="108000" cy="108000"/>
          </a:xfrm>
          <a:prstGeom prst="ellipse">
            <a:avLst/>
          </a:prstGeom>
          <a:solidFill>
            <a:srgbClr val="CC0099"/>
          </a:solidFill>
          <a:ln w="9525">
            <a:noFill/>
            <a:round/>
            <a:headEnd/>
            <a:tailEnd/>
          </a:ln>
          <a:effectLst>
            <a:glow rad="228600">
              <a:schemeClr val="accent4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id-ID" altLang="en-US"/>
          </a:p>
        </p:txBody>
      </p:sp>
      <p:cxnSp>
        <p:nvCxnSpPr>
          <p:cNvPr id="36" name="Elbow Connector 24">
            <a:extLst>
              <a:ext uri="{FF2B5EF4-FFF2-40B4-BE49-F238E27FC236}">
                <a16:creationId xmlns:a16="http://schemas.microsoft.com/office/drawing/2014/main" id="{0ECEA0CB-0A0D-4A9B-B929-9FB578D23D00}"/>
              </a:ext>
            </a:extLst>
          </p:cNvPr>
          <p:cNvCxnSpPr>
            <a:cxnSpLocks/>
          </p:cNvCxnSpPr>
          <p:nvPr/>
        </p:nvCxnSpPr>
        <p:spPr>
          <a:xfrm flipV="1">
            <a:off x="5365750" y="3581400"/>
            <a:ext cx="1403350" cy="152400"/>
          </a:xfrm>
          <a:prstGeom prst="bentConnector3">
            <a:avLst>
              <a:gd name="adj1" fmla="val 50000"/>
            </a:avLst>
          </a:prstGeom>
          <a:ln w="28575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122" name="Picture 2" descr="F:\pencurian-rumah-kosong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9736" y="4018888"/>
            <a:ext cx="2451352" cy="1837433"/>
          </a:xfrm>
          <a:prstGeom prst="rect">
            <a:avLst/>
          </a:prstGeom>
          <a:noFill/>
          <a:effectLst>
            <a:softEdge rad="317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F:\43b9b986-299d-4864-86b9-b24bdabe6c84_169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2340" y="4654740"/>
            <a:ext cx="3361016" cy="1891771"/>
          </a:xfrm>
          <a:prstGeom prst="rect">
            <a:avLst/>
          </a:prstGeom>
          <a:noFill/>
          <a:effectLst>
            <a:softEdge rad="635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4" descr="C:\Users\Window 8\Downloads\logo-presisi-text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200" y="719428"/>
            <a:ext cx="1872120" cy="563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6726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8" descr="C:\Users\Window 8\Downloads\kisspng-building-cartoon-city-skyscraper-5ab5c2586b4c43.8911804115218612084395.jp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8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9066" y="-41128"/>
            <a:ext cx="9975066" cy="6899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272480" y="0"/>
            <a:ext cx="9627521" cy="81032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445ED8E-6D45-4CC4-9E28-8336A72759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561512" cy="722814"/>
          </a:xfrm>
          <a:prstGeom prst="rect">
            <a:avLst/>
          </a:prstGeom>
        </p:spPr>
      </p:pic>
      <p:sp>
        <p:nvSpPr>
          <p:cNvPr id="3" name="Regular Pentagon 2"/>
          <p:cNvSpPr/>
          <p:nvPr/>
        </p:nvSpPr>
        <p:spPr>
          <a:xfrm flipV="1">
            <a:off x="8493558" y="-3"/>
            <a:ext cx="1406443" cy="1001213"/>
          </a:xfrm>
          <a:prstGeom prst="pentagon">
            <a:avLst/>
          </a:prstGeom>
          <a:solidFill>
            <a:srgbClr val="68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4098" name="Picture 2" descr="F:\9ff0b5a7-f9f4-4895-a1e0-53c9273c676f_169.jpe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953776"/>
            <a:ext cx="6667500" cy="3752850"/>
          </a:xfrm>
          <a:prstGeom prst="rect">
            <a:avLst/>
          </a:prstGeom>
          <a:noFill/>
          <a:effectLst>
            <a:softEdge rad="635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45F41DA3-726B-45FC-B9B8-A677CB74A4FF}"/>
              </a:ext>
            </a:extLst>
          </p:cNvPr>
          <p:cNvSpPr txBox="1">
            <a:spLocks/>
          </p:cNvSpPr>
          <p:nvPr/>
        </p:nvSpPr>
        <p:spPr>
          <a:xfrm>
            <a:off x="742950" y="72278"/>
            <a:ext cx="8255000" cy="61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700" dirty="0">
                <a:solidFill>
                  <a:schemeClr val="bg1"/>
                </a:solidFill>
                <a:latin typeface="Arial Black" panose="020B0A04020102020204" pitchFamily="34" charset="0"/>
              </a:rPr>
              <a:t> DAERAH RAWAN TAWURAN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209DA51-1158-4FAF-A813-03E4958CD82C}"/>
              </a:ext>
            </a:extLst>
          </p:cNvPr>
          <p:cNvSpPr/>
          <p:nvPr/>
        </p:nvSpPr>
        <p:spPr>
          <a:xfrm>
            <a:off x="0" y="6706626"/>
            <a:ext cx="9900001" cy="140957"/>
          </a:xfrm>
          <a:prstGeom prst="rect">
            <a:avLst/>
          </a:prstGeom>
          <a:solidFill>
            <a:srgbClr val="3A0000"/>
          </a:solidFill>
          <a:ln>
            <a:solidFill>
              <a:srgbClr val="3A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534">
              <a:solidFill>
                <a:prstClr val="white"/>
              </a:solidFill>
            </a:endParaRPr>
          </a:p>
        </p:txBody>
      </p:sp>
      <p:pic>
        <p:nvPicPr>
          <p:cNvPr id="28" name="Picture 2" descr="C:\Users\Microsoft\Pictures\FHOTO  PEKAT JAYA 2020\Kecamatan_Cipayung.jpg">
            <a:extLst>
              <a:ext uri="{FF2B5EF4-FFF2-40B4-BE49-F238E27FC236}">
                <a16:creationId xmlns:a16="http://schemas.microsoft.com/office/drawing/2014/main" id="{50553F38-44FF-4C88-B395-69785A8B5F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lum bright="5000" contrast="-1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97674"/>
                    </a14:imgEffect>
                  </a14:imgLayer>
                </a14:imgProps>
              </a:ext>
            </a:extLst>
          </a:blip>
          <a:srcRect l="2646" r="7401"/>
          <a:stretch/>
        </p:blipFill>
        <p:spPr bwMode="auto">
          <a:xfrm>
            <a:off x="3283708" y="1152525"/>
            <a:ext cx="3155193" cy="4419600"/>
          </a:xfrm>
          <a:prstGeom prst="rect">
            <a:avLst/>
          </a:prstGeom>
          <a:noFill/>
        </p:spPr>
      </p:pic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AB2FCAAA-B327-4D3C-B58F-FE46192FFB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6401420"/>
              </p:ext>
            </p:extLst>
          </p:nvPr>
        </p:nvGraphicFramePr>
        <p:xfrm>
          <a:off x="247650" y="1447800"/>
          <a:ext cx="2674620" cy="1859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746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id-ID" sz="800" b="1" dirty="0">
                          <a:solidFill>
                            <a:schemeClr val="tx1"/>
                          </a:solidFill>
                          <a:effectLst/>
                          <a:latin typeface="Arial Black" panose="020B0A04020102020204" pitchFamily="34" charset="0"/>
                        </a:rPr>
                        <a:t>KEL: </a:t>
                      </a:r>
                      <a:r>
                        <a:rPr lang="en-US" sz="800" b="1" dirty="0">
                          <a:solidFill>
                            <a:schemeClr val="tx1"/>
                          </a:solidFill>
                          <a:effectLst/>
                          <a:latin typeface="Arial Black" panose="020B0A04020102020204" pitchFamily="34" charset="0"/>
                        </a:rPr>
                        <a:t>LUBANG BUAYA</a:t>
                      </a:r>
                      <a:endParaRPr lang="id-ID" sz="800" b="1" dirty="0">
                        <a:solidFill>
                          <a:schemeClr val="tx1"/>
                        </a:solidFill>
                        <a:effectLst/>
                        <a:latin typeface="Arial Black" panose="020B0A040201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00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2960">
                <a:tc>
                  <a:txBody>
                    <a:bodyPr/>
                    <a:lstStyle/>
                    <a:p>
                      <a:pPr marL="228600" marR="0" lvl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id-ID" sz="1000" kern="1200" dirty="0">
                          <a:solidFill>
                            <a:schemeClr val="tx1"/>
                          </a:solidFill>
                          <a:latin typeface="Arial Narrow" pitchFamily="34" charset="0"/>
                          <a:ea typeface="+mn-ea"/>
                          <a:cs typeface="+mn-cs"/>
                        </a:rPr>
                        <a:t>Jl SPG VII Kel. Lubang Buaya Kec Cipayung  Jakarta </a:t>
                      </a:r>
                      <a:r>
                        <a:rPr lang="en-US" sz="1000" kern="1200" dirty="0" err="1">
                          <a:solidFill>
                            <a:schemeClr val="tx1"/>
                          </a:solidFill>
                          <a:latin typeface="Arial Narrow" pitchFamily="34" charset="0"/>
                          <a:ea typeface="+mn-ea"/>
                          <a:cs typeface="+mn-cs"/>
                        </a:rPr>
                        <a:t>Jaktim</a:t>
                      </a:r>
                      <a:r>
                        <a:rPr lang="en-US" sz="1000" kern="1200" dirty="0">
                          <a:solidFill>
                            <a:schemeClr val="tx1"/>
                          </a:solidFill>
                          <a:latin typeface="Arial Narrow" pitchFamily="34" charset="0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228600" marR="0" lvl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id-ID" sz="1000" kern="1200" dirty="0">
                          <a:solidFill>
                            <a:schemeClr val="tx1"/>
                          </a:solidFill>
                          <a:latin typeface="Arial Narrow" pitchFamily="34" charset="0"/>
                          <a:ea typeface="+mn-ea"/>
                          <a:cs typeface="+mn-cs"/>
                        </a:rPr>
                        <a:t>Jl. Manunggal Rt.007/11 Kel. Lubang Buaya Kec. Cipayung Jaktim</a:t>
                      </a:r>
                      <a:endParaRPr lang="en-US" sz="1000" kern="1200" dirty="0">
                        <a:solidFill>
                          <a:schemeClr val="tx1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 startAt="3"/>
                        <a:tabLst/>
                        <a:defRPr/>
                      </a:pPr>
                      <a:r>
                        <a:rPr lang="en-US" sz="1000" kern="1200" dirty="0">
                          <a:solidFill>
                            <a:schemeClr val="tx1"/>
                          </a:solidFill>
                          <a:latin typeface="Arial Narrow" pitchFamily="34" charset="0"/>
                          <a:ea typeface="+mn-ea"/>
                          <a:cs typeface="+mn-cs"/>
                        </a:rPr>
                        <a:t>JL. Al-</a:t>
                      </a:r>
                      <a:r>
                        <a:rPr lang="en-US" sz="1000" kern="1200" dirty="0" err="1">
                          <a:solidFill>
                            <a:schemeClr val="tx1"/>
                          </a:solidFill>
                          <a:latin typeface="Arial Narrow" pitchFamily="34" charset="0"/>
                          <a:ea typeface="+mn-ea"/>
                          <a:cs typeface="+mn-cs"/>
                        </a:rPr>
                        <a:t>Baidho</a:t>
                      </a:r>
                      <a:r>
                        <a:rPr lang="en-US" sz="1000" kern="1200" dirty="0">
                          <a:solidFill>
                            <a:schemeClr val="tx1"/>
                          </a:solidFill>
                          <a:latin typeface="Arial Narrow" pitchFamily="34" charset="0"/>
                          <a:ea typeface="+mn-ea"/>
                          <a:cs typeface="+mn-cs"/>
                        </a:rPr>
                        <a:t> II Rt.002/001 </a:t>
                      </a:r>
                      <a:r>
                        <a:rPr lang="en-US" sz="1000" kern="1200" dirty="0" err="1">
                          <a:solidFill>
                            <a:schemeClr val="tx1"/>
                          </a:solidFill>
                          <a:latin typeface="Arial Narrow" pitchFamily="34" charset="0"/>
                          <a:ea typeface="+mn-ea"/>
                          <a:cs typeface="+mn-cs"/>
                        </a:rPr>
                        <a:t>Kel</a:t>
                      </a:r>
                      <a:r>
                        <a:rPr lang="en-US" sz="1000" kern="1200" dirty="0">
                          <a:solidFill>
                            <a:schemeClr val="tx1"/>
                          </a:solidFill>
                          <a:latin typeface="Arial Narrow" pitchFamily="34" charset="0"/>
                          <a:ea typeface="+mn-ea"/>
                          <a:cs typeface="+mn-cs"/>
                        </a:rPr>
                        <a:t>. </a:t>
                      </a:r>
                      <a:r>
                        <a:rPr lang="en-US" sz="1000" kern="1200" dirty="0" err="1">
                          <a:solidFill>
                            <a:schemeClr val="tx1"/>
                          </a:solidFill>
                          <a:latin typeface="Arial Narrow" pitchFamily="34" charset="0"/>
                          <a:ea typeface="+mn-ea"/>
                          <a:cs typeface="+mn-cs"/>
                        </a:rPr>
                        <a:t>Lubang</a:t>
                      </a:r>
                      <a:r>
                        <a:rPr lang="en-US" sz="1000" kern="1200" dirty="0">
                          <a:solidFill>
                            <a:schemeClr val="tx1"/>
                          </a:solidFill>
                          <a:latin typeface="Arial Narrow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000" kern="1200" dirty="0" err="1">
                          <a:solidFill>
                            <a:schemeClr val="tx1"/>
                          </a:solidFill>
                          <a:latin typeface="Arial Narrow" pitchFamily="34" charset="0"/>
                          <a:ea typeface="+mn-ea"/>
                          <a:cs typeface="+mn-cs"/>
                        </a:rPr>
                        <a:t>buaya</a:t>
                      </a:r>
                      <a:r>
                        <a:rPr lang="en-US" sz="1000" kern="1200" dirty="0">
                          <a:solidFill>
                            <a:schemeClr val="tx1"/>
                          </a:solidFill>
                          <a:latin typeface="Arial Narrow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000" kern="1200" dirty="0" err="1">
                          <a:solidFill>
                            <a:schemeClr val="tx1"/>
                          </a:solidFill>
                          <a:latin typeface="Arial Narrow" pitchFamily="34" charset="0"/>
                          <a:ea typeface="+mn-ea"/>
                          <a:cs typeface="+mn-cs"/>
                        </a:rPr>
                        <a:t>jaktim</a:t>
                      </a:r>
                      <a:r>
                        <a:rPr lang="en-US" sz="1000" kern="1200" dirty="0">
                          <a:solidFill>
                            <a:schemeClr val="tx1"/>
                          </a:solidFill>
                          <a:latin typeface="Arial Narrow" pitchFamily="34" charset="0"/>
                          <a:ea typeface="+mn-ea"/>
                          <a:cs typeface="+mn-cs"/>
                        </a:rPr>
                        <a:t> </a:t>
                      </a:r>
                    </a:p>
                    <a:p>
                      <a:pPr marL="228600" marR="0" lvl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 startAt="3"/>
                        <a:tabLst/>
                        <a:defRPr/>
                      </a:pPr>
                      <a:r>
                        <a:rPr lang="en-US" sz="1000" kern="1200" dirty="0">
                          <a:solidFill>
                            <a:schemeClr val="tx1"/>
                          </a:solidFill>
                          <a:latin typeface="Arial Narrow" pitchFamily="34" charset="0"/>
                          <a:ea typeface="+mn-ea"/>
                          <a:cs typeface="+mn-cs"/>
                        </a:rPr>
                        <a:t>JL.</a:t>
                      </a:r>
                      <a:r>
                        <a:rPr lang="en-US" sz="1000" kern="1200" baseline="0" dirty="0">
                          <a:solidFill>
                            <a:schemeClr val="tx1"/>
                          </a:solidFill>
                          <a:latin typeface="Arial Narrow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000" kern="1200" baseline="0" dirty="0" err="1">
                          <a:solidFill>
                            <a:schemeClr val="tx1"/>
                          </a:solidFill>
                          <a:latin typeface="Arial Narrow" pitchFamily="34" charset="0"/>
                          <a:ea typeface="+mn-ea"/>
                          <a:cs typeface="+mn-cs"/>
                        </a:rPr>
                        <a:t>Mundu</a:t>
                      </a:r>
                      <a:r>
                        <a:rPr lang="en-US" sz="1000" kern="1200" baseline="0" dirty="0">
                          <a:solidFill>
                            <a:schemeClr val="tx1"/>
                          </a:solidFill>
                          <a:latin typeface="Arial Narrow" pitchFamily="34" charset="0"/>
                          <a:ea typeface="+mn-ea"/>
                          <a:cs typeface="+mn-cs"/>
                        </a:rPr>
                        <a:t> </a:t>
                      </a:r>
                      <a:endParaRPr lang="en-US" sz="1000" kern="1200" dirty="0">
                        <a:solidFill>
                          <a:schemeClr val="tx1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sz="800" kern="1200" dirty="0">
                          <a:solidFill>
                            <a:schemeClr val="tx1"/>
                          </a:solidFill>
                          <a:latin typeface="Arial Narrow" pitchFamily="34" charset="0"/>
                          <a:ea typeface="+mn-ea"/>
                          <a:cs typeface="+mn-cs"/>
                        </a:rPr>
                        <a:t>.</a:t>
                      </a:r>
                      <a:r>
                        <a:rPr lang="en-US" sz="800" kern="1200" baseline="0" dirty="0">
                          <a:solidFill>
                            <a:schemeClr val="tx1"/>
                          </a:solidFill>
                          <a:latin typeface="Arial Narrow" pitchFamily="34" charset="0"/>
                          <a:ea typeface="+mn-ea"/>
                          <a:cs typeface="+mn-cs"/>
                        </a:rPr>
                        <a:t> </a:t>
                      </a:r>
                      <a:endParaRPr lang="en-US" sz="800" kern="1200" dirty="0">
                        <a:solidFill>
                          <a:schemeClr val="tx1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endParaRPr lang="en-US" sz="800" dirty="0">
                        <a:solidFill>
                          <a:schemeClr val="tx1"/>
                        </a:solidFill>
                        <a:latin typeface="Arial Narrow" pitchFamily="34" charset="0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38" name="Elbow Connector 24">
            <a:extLst>
              <a:ext uri="{FF2B5EF4-FFF2-40B4-BE49-F238E27FC236}">
                <a16:creationId xmlns:a16="http://schemas.microsoft.com/office/drawing/2014/main" id="{9786B673-68A2-446A-9C15-0F4DEF024957}"/>
              </a:ext>
            </a:extLst>
          </p:cNvPr>
          <p:cNvCxnSpPr>
            <a:cxnSpLocks/>
          </p:cNvCxnSpPr>
          <p:nvPr/>
        </p:nvCxnSpPr>
        <p:spPr>
          <a:xfrm rot="10800000" flipV="1">
            <a:off x="2971801" y="1512062"/>
            <a:ext cx="1422690" cy="469138"/>
          </a:xfrm>
          <a:prstGeom prst="bentConnector3">
            <a:avLst>
              <a:gd name="adj1" fmla="val 50000"/>
            </a:avLst>
          </a:prstGeom>
          <a:ln w="28575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Oval 28">
            <a:extLst>
              <a:ext uri="{FF2B5EF4-FFF2-40B4-BE49-F238E27FC236}">
                <a16:creationId xmlns:a16="http://schemas.microsoft.com/office/drawing/2014/main" id="{C3C300B0-989A-46F9-820B-7BD79F4DD0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75150" y="1455704"/>
            <a:ext cx="108000" cy="108000"/>
          </a:xfrm>
          <a:prstGeom prst="ellipse">
            <a:avLst/>
          </a:prstGeom>
          <a:solidFill>
            <a:srgbClr val="CC0099"/>
          </a:solidFill>
          <a:ln w="9525">
            <a:noFill/>
            <a:round/>
            <a:headEnd/>
            <a:tailEnd/>
          </a:ln>
          <a:effectLst>
            <a:glow rad="228600">
              <a:schemeClr val="accent4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id-ID" altLang="en-US"/>
          </a:p>
        </p:txBody>
      </p:sp>
      <p:cxnSp>
        <p:nvCxnSpPr>
          <p:cNvPr id="20" name="Elbow Connector 24">
            <a:extLst>
              <a:ext uri="{FF2B5EF4-FFF2-40B4-BE49-F238E27FC236}">
                <a16:creationId xmlns:a16="http://schemas.microsoft.com/office/drawing/2014/main" id="{17863313-A60F-4239-98F2-28720D0AE283}"/>
              </a:ext>
            </a:extLst>
          </p:cNvPr>
          <p:cNvCxnSpPr>
            <a:cxnSpLocks/>
          </p:cNvCxnSpPr>
          <p:nvPr/>
        </p:nvCxnSpPr>
        <p:spPr>
          <a:xfrm>
            <a:off x="5695951" y="4800601"/>
            <a:ext cx="495301" cy="380999"/>
          </a:xfrm>
          <a:prstGeom prst="bentConnector3">
            <a:avLst>
              <a:gd name="adj1" fmla="val 100000"/>
            </a:avLst>
          </a:prstGeom>
          <a:ln w="28575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Oval 28">
            <a:extLst>
              <a:ext uri="{FF2B5EF4-FFF2-40B4-BE49-F238E27FC236}">
                <a16:creationId xmlns:a16="http://schemas.microsoft.com/office/drawing/2014/main" id="{C3C300B0-989A-46F9-820B-7BD79F4DD0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13400" y="4724400"/>
            <a:ext cx="108000" cy="108000"/>
          </a:xfrm>
          <a:prstGeom prst="ellipse">
            <a:avLst/>
          </a:prstGeom>
          <a:solidFill>
            <a:srgbClr val="CC0099"/>
          </a:solidFill>
          <a:ln w="9525">
            <a:noFill/>
            <a:round/>
            <a:headEnd/>
            <a:tailEnd/>
          </a:ln>
          <a:effectLst>
            <a:glow rad="228600">
              <a:schemeClr val="accent4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id-ID" altLang="en-US"/>
          </a:p>
        </p:txBody>
      </p:sp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FB08F46A-BFC0-43CD-9D8A-061F528C69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0992139"/>
              </p:ext>
            </p:extLst>
          </p:nvPr>
        </p:nvGraphicFramePr>
        <p:xfrm>
          <a:off x="5365750" y="5257800"/>
          <a:ext cx="2393950" cy="96078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93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1367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id-ID" sz="800" b="1" dirty="0">
                          <a:effectLst/>
                          <a:latin typeface="Arial Black" panose="020B0A04020102020204" pitchFamily="34" charset="0"/>
                        </a:rPr>
                        <a:t>KEL: </a:t>
                      </a:r>
                      <a:r>
                        <a:rPr lang="en-US" sz="800" b="1" dirty="0">
                          <a:effectLst/>
                          <a:latin typeface="Arial Black" panose="020B0A04020102020204" pitchFamily="34" charset="0"/>
                        </a:rPr>
                        <a:t>PONDOK RANGGON</a:t>
                      </a:r>
                    </a:p>
                    <a:p>
                      <a:pPr algn="ctr">
                        <a:lnSpc>
                          <a:spcPct val="107000"/>
                        </a:lnSpc>
                      </a:pPr>
                      <a:endParaRPr lang="en-US" sz="800" b="1" dirty="0">
                        <a:solidFill>
                          <a:schemeClr val="bg1"/>
                        </a:solidFill>
                        <a:effectLst/>
                        <a:latin typeface="Arial Black" panose="020B0A040201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FFBE0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4330">
                <a:tc>
                  <a:txBody>
                    <a:bodyPr/>
                    <a:lstStyle/>
                    <a:p>
                      <a:pPr marL="88900" marR="0" lvl="0" indent="-8890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id-ID" sz="800" kern="1200" dirty="0">
                          <a:solidFill>
                            <a:schemeClr val="tx1"/>
                          </a:solidFill>
                          <a:latin typeface="Arial Narrow" pitchFamily="34" charset="0"/>
                          <a:ea typeface="+mn-ea"/>
                          <a:cs typeface="+mn-cs"/>
                        </a:rPr>
                        <a:t>Jl Raya Pondok Ranggon Kel. Pondok Ranggon Kec Cipayung  Jakarta Timur</a:t>
                      </a:r>
                      <a:endParaRPr lang="en-US" sz="800" dirty="0">
                        <a:solidFill>
                          <a:schemeClr val="tx1"/>
                        </a:solidFill>
                        <a:latin typeface="Arial Narrow" pitchFamily="34" charset="0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3" name="Picture 7" descr="C:\Users\Window 8\Downloads\Lambang_Polda_Metro_Jaya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7678" y="71267"/>
            <a:ext cx="638201" cy="858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9419549" y="810326"/>
            <a:ext cx="98383" cy="5451390"/>
          </a:xfrm>
          <a:prstGeom prst="rect">
            <a:avLst/>
          </a:prstGeom>
          <a:solidFill>
            <a:srgbClr val="68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18" name="Picture 4" descr="C:\Users\Window 8\Downloads\logo-presisi-text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4658" y="905294"/>
            <a:ext cx="1872120" cy="563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7511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Picture 8" descr="C:\Users\Window 8\Downloads\kisspng-building-cartoon-city-skyscraper-5ab5c2586b4c43.8911804115218612084395.jpg">
            <a:extLst>
              <a:ext uri="{FF2B5EF4-FFF2-40B4-BE49-F238E27FC236}">
                <a16:creationId xmlns:a16="http://schemas.microsoft.com/office/drawing/2014/main" id="{61F86916-DBFA-FB29-9EF5-F4B41B3B64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  <a14:imgEffect>
                      <a14:sharpenSoften amount="-8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5441" y="-90345"/>
            <a:ext cx="9975066" cy="6899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" name="Picture 2" descr="F:\9ff0b5a7-f9f4-4895-a1e0-53c9273c676f_169.jpeg">
            <a:extLst>
              <a:ext uri="{FF2B5EF4-FFF2-40B4-BE49-F238E27FC236}">
                <a16:creationId xmlns:a16="http://schemas.microsoft.com/office/drawing/2014/main" id="{36A389B9-F03A-731E-89D1-DC03503B5B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37720" y="4453663"/>
            <a:ext cx="4242955" cy="2551342"/>
          </a:xfrm>
          <a:prstGeom prst="rect">
            <a:avLst/>
          </a:prstGeom>
          <a:noFill/>
          <a:effectLst>
            <a:softEdge rad="635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Parallelogram 2">
            <a:extLst>
              <a:ext uri="{FF2B5EF4-FFF2-40B4-BE49-F238E27FC236}">
                <a16:creationId xmlns:a16="http://schemas.microsoft.com/office/drawing/2014/main" id="{91FA4997-3A3B-5A43-5E16-3F736FEC35DC}"/>
              </a:ext>
            </a:extLst>
          </p:cNvPr>
          <p:cNvSpPr/>
          <p:nvPr/>
        </p:nvSpPr>
        <p:spPr>
          <a:xfrm>
            <a:off x="2502848" y="332750"/>
            <a:ext cx="5976664" cy="432048"/>
          </a:xfrm>
          <a:prstGeom prst="parallelogram">
            <a:avLst/>
          </a:prstGeom>
          <a:solidFill>
            <a:srgbClr val="C00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" name="Parallelogram 3">
            <a:extLst>
              <a:ext uri="{FF2B5EF4-FFF2-40B4-BE49-F238E27FC236}">
                <a16:creationId xmlns:a16="http://schemas.microsoft.com/office/drawing/2014/main" id="{29371AE1-921C-31CC-C75C-4A3B7ABD7F9A}"/>
              </a:ext>
            </a:extLst>
          </p:cNvPr>
          <p:cNvSpPr/>
          <p:nvPr/>
        </p:nvSpPr>
        <p:spPr>
          <a:xfrm>
            <a:off x="2378264" y="254072"/>
            <a:ext cx="5976664" cy="432048"/>
          </a:xfrm>
          <a:prstGeom prst="parallelogram">
            <a:avLst/>
          </a:prstGeom>
          <a:solidFill>
            <a:srgbClr val="C00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" name="Flowchart: Data 4">
            <a:extLst>
              <a:ext uri="{FF2B5EF4-FFF2-40B4-BE49-F238E27FC236}">
                <a16:creationId xmlns:a16="http://schemas.microsoft.com/office/drawing/2014/main" id="{63A9E41C-60AD-F4DA-0BC1-8F29DCD0581D}"/>
              </a:ext>
            </a:extLst>
          </p:cNvPr>
          <p:cNvSpPr/>
          <p:nvPr/>
        </p:nvSpPr>
        <p:spPr>
          <a:xfrm rot="904503">
            <a:off x="2250820" y="214733"/>
            <a:ext cx="504056" cy="510726"/>
          </a:xfrm>
          <a:prstGeom prst="flowChartInputOutput">
            <a:avLst/>
          </a:prstGeom>
          <a:solidFill>
            <a:schemeClr val="accent2">
              <a:lumMod val="75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" name="Flowchart: Data 5">
            <a:extLst>
              <a:ext uri="{FF2B5EF4-FFF2-40B4-BE49-F238E27FC236}">
                <a16:creationId xmlns:a16="http://schemas.microsoft.com/office/drawing/2014/main" id="{476A2BA6-CC91-F091-95CE-373543971C73}"/>
              </a:ext>
            </a:extLst>
          </p:cNvPr>
          <p:cNvSpPr/>
          <p:nvPr/>
        </p:nvSpPr>
        <p:spPr>
          <a:xfrm rot="904503">
            <a:off x="7957274" y="195408"/>
            <a:ext cx="291770" cy="510726"/>
          </a:xfrm>
          <a:prstGeom prst="flowChartInputOutput">
            <a:avLst/>
          </a:prstGeom>
          <a:solidFill>
            <a:schemeClr val="accent2">
              <a:lumMod val="75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" name="Flowchart: Data 6">
            <a:extLst>
              <a:ext uri="{FF2B5EF4-FFF2-40B4-BE49-F238E27FC236}">
                <a16:creationId xmlns:a16="http://schemas.microsoft.com/office/drawing/2014/main" id="{BDE3D53D-104A-61AE-EE6D-78D471295F97}"/>
              </a:ext>
            </a:extLst>
          </p:cNvPr>
          <p:cNvSpPr/>
          <p:nvPr/>
        </p:nvSpPr>
        <p:spPr>
          <a:xfrm rot="904503">
            <a:off x="8042391" y="361905"/>
            <a:ext cx="291770" cy="510726"/>
          </a:xfrm>
          <a:prstGeom prst="flowChartInputOutput">
            <a:avLst/>
          </a:prstGeom>
          <a:solidFill>
            <a:schemeClr val="accent2">
              <a:lumMod val="75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45BBB3-7F2B-9DB3-461D-E180197B96E5}"/>
              </a:ext>
            </a:extLst>
          </p:cNvPr>
          <p:cNvSpPr txBox="1"/>
          <p:nvPr/>
        </p:nvSpPr>
        <p:spPr>
          <a:xfrm>
            <a:off x="2951933" y="236650"/>
            <a:ext cx="48054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>
                <a:solidFill>
                  <a:schemeClr val="bg1"/>
                </a:solidFill>
              </a:rPr>
              <a:t>PEMETAAN KERAWANAN TAWURAN</a:t>
            </a:r>
            <a:endParaRPr lang="id-ID" sz="2400" b="1" i="1" dirty="0">
              <a:solidFill>
                <a:schemeClr val="bg1"/>
              </a:solidFill>
            </a:endParaRPr>
          </a:p>
        </p:txBody>
      </p:sp>
      <p:sp>
        <p:nvSpPr>
          <p:cNvPr id="9" name="Regular Pentagon 8">
            <a:extLst>
              <a:ext uri="{FF2B5EF4-FFF2-40B4-BE49-F238E27FC236}">
                <a16:creationId xmlns:a16="http://schemas.microsoft.com/office/drawing/2014/main" id="{EF357380-B046-4379-ECE3-C0FE590240DE}"/>
              </a:ext>
            </a:extLst>
          </p:cNvPr>
          <p:cNvSpPr/>
          <p:nvPr/>
        </p:nvSpPr>
        <p:spPr>
          <a:xfrm flipV="1">
            <a:off x="8493558" y="-3"/>
            <a:ext cx="1406443" cy="1001213"/>
          </a:xfrm>
          <a:prstGeom prst="pentagon">
            <a:avLst/>
          </a:prstGeom>
          <a:solidFill>
            <a:srgbClr val="68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10" name="Picture 7" descr="C:\Users\Window 8\Downloads\Lambang_Polda_Metro_Jaya.png">
            <a:extLst>
              <a:ext uri="{FF2B5EF4-FFF2-40B4-BE49-F238E27FC236}">
                <a16:creationId xmlns:a16="http://schemas.microsoft.com/office/drawing/2014/main" id="{B00A0667-6927-2A58-9C1B-F46EBD2B91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7678" y="71267"/>
            <a:ext cx="638201" cy="858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C:\Users\Window 8\Downloads\logo-presisi-text.png">
            <a:extLst>
              <a:ext uri="{FF2B5EF4-FFF2-40B4-BE49-F238E27FC236}">
                <a16:creationId xmlns:a16="http://schemas.microsoft.com/office/drawing/2014/main" id="{06D4B5D9-1C34-4FD6-CAD7-5DB7D4FED0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550" y="253788"/>
            <a:ext cx="1872120" cy="563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Diamond 26">
            <a:extLst>
              <a:ext uri="{FF2B5EF4-FFF2-40B4-BE49-F238E27FC236}">
                <a16:creationId xmlns:a16="http://schemas.microsoft.com/office/drawing/2014/main" id="{B7864245-EB3C-F106-FBDC-58B587BE228E}"/>
              </a:ext>
            </a:extLst>
          </p:cNvPr>
          <p:cNvSpPr/>
          <p:nvPr/>
        </p:nvSpPr>
        <p:spPr>
          <a:xfrm>
            <a:off x="312035" y="1038248"/>
            <a:ext cx="841010" cy="1031254"/>
          </a:xfrm>
          <a:prstGeom prst="diamond">
            <a:avLst/>
          </a:prstGeom>
          <a:noFill/>
          <a:ln w="152400">
            <a:solidFill>
              <a:srgbClr val="00B0F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28" name="Diamond 27">
            <a:extLst>
              <a:ext uri="{FF2B5EF4-FFF2-40B4-BE49-F238E27FC236}">
                <a16:creationId xmlns:a16="http://schemas.microsoft.com/office/drawing/2014/main" id="{99C47164-AB66-5496-195F-A50E8A9FFA89}"/>
              </a:ext>
            </a:extLst>
          </p:cNvPr>
          <p:cNvSpPr/>
          <p:nvPr/>
        </p:nvSpPr>
        <p:spPr>
          <a:xfrm>
            <a:off x="583803" y="1140620"/>
            <a:ext cx="655591" cy="803892"/>
          </a:xfrm>
          <a:prstGeom prst="diamond">
            <a:avLst/>
          </a:prstGeom>
          <a:noFill/>
          <a:ln w="152400">
            <a:solidFill>
              <a:schemeClr val="bg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9" name="Arrow: Striped Right 28">
            <a:extLst>
              <a:ext uri="{FF2B5EF4-FFF2-40B4-BE49-F238E27FC236}">
                <a16:creationId xmlns:a16="http://schemas.microsoft.com/office/drawing/2014/main" id="{25C7E54F-6C6F-FA3E-9718-6CAD70D47570}"/>
              </a:ext>
            </a:extLst>
          </p:cNvPr>
          <p:cNvSpPr/>
          <p:nvPr/>
        </p:nvSpPr>
        <p:spPr>
          <a:xfrm>
            <a:off x="1792448" y="1173220"/>
            <a:ext cx="360040" cy="708844"/>
          </a:xfrm>
          <a:prstGeom prst="stripedRightArrow">
            <a:avLst/>
          </a:prstGeom>
          <a:solidFill>
            <a:srgbClr val="00B05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43634A1-D473-D589-C832-2934DF7B40BA}"/>
              </a:ext>
            </a:extLst>
          </p:cNvPr>
          <p:cNvSpPr/>
          <p:nvPr/>
        </p:nvSpPr>
        <p:spPr>
          <a:xfrm>
            <a:off x="2193077" y="1189719"/>
            <a:ext cx="2459711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 TEMPAT KUMPUL </a:t>
            </a:r>
          </a:p>
          <a:p>
            <a:pPr algn="ctr"/>
            <a:r>
              <a:rPr lang="en-US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ANAK – ANAK MUDA</a:t>
            </a:r>
          </a:p>
        </p:txBody>
      </p:sp>
      <p:sp>
        <p:nvSpPr>
          <p:cNvPr id="31" name="Arrow: Striped Right 30">
            <a:extLst>
              <a:ext uri="{FF2B5EF4-FFF2-40B4-BE49-F238E27FC236}">
                <a16:creationId xmlns:a16="http://schemas.microsoft.com/office/drawing/2014/main" id="{DA333F39-3E41-F7BC-9A5E-9555B048E9EC}"/>
              </a:ext>
            </a:extLst>
          </p:cNvPr>
          <p:cNvSpPr/>
          <p:nvPr/>
        </p:nvSpPr>
        <p:spPr>
          <a:xfrm>
            <a:off x="4920530" y="1188704"/>
            <a:ext cx="360040" cy="708844"/>
          </a:xfrm>
          <a:prstGeom prst="stripedRightArrow">
            <a:avLst/>
          </a:prstGeom>
          <a:solidFill>
            <a:srgbClr val="00B05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295CA33-A2DB-B179-7AA8-94148F713505}"/>
              </a:ext>
            </a:extLst>
          </p:cNvPr>
          <p:cNvSpPr/>
          <p:nvPr/>
        </p:nvSpPr>
        <p:spPr>
          <a:xfrm>
            <a:off x="5280570" y="1310782"/>
            <a:ext cx="2924968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POTENSI RAWAN TAWURAN 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1BDE9F2-23EE-7016-5EB7-C01F0A4AADEA}"/>
              </a:ext>
            </a:extLst>
          </p:cNvPr>
          <p:cNvSpPr txBox="1"/>
          <p:nvPr/>
        </p:nvSpPr>
        <p:spPr>
          <a:xfrm>
            <a:off x="919341" y="1974003"/>
            <a:ext cx="1515953" cy="261610"/>
          </a:xfrm>
          <a:prstGeom prst="rect">
            <a:avLst/>
          </a:prstGeom>
          <a:solidFill>
            <a:srgbClr val="FF5050"/>
          </a:solidFill>
        </p:spPr>
        <p:txBody>
          <a:bodyPr wrap="square">
            <a:spAutoFit/>
          </a:bodyPr>
          <a:lstStyle/>
          <a:p>
            <a:r>
              <a:rPr lang="en-US" sz="11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LUBANG BUAYA</a:t>
            </a:r>
            <a:endParaRPr lang="en-ID" sz="1100" b="1" dirty="0">
              <a:solidFill>
                <a:schemeClr val="bg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97C3C8B-79F5-F5F1-332D-DEADAAD8F13F}"/>
              </a:ext>
            </a:extLst>
          </p:cNvPr>
          <p:cNvSpPr txBox="1"/>
          <p:nvPr/>
        </p:nvSpPr>
        <p:spPr>
          <a:xfrm>
            <a:off x="954155" y="2369336"/>
            <a:ext cx="1515953" cy="738664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r>
              <a:rPr lang="en-US" sz="1050" b="1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Jl.BHINEKA</a:t>
            </a:r>
            <a:endParaRPr lang="en-US" sz="1050" b="1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05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JL.MUNDU</a:t>
            </a:r>
          </a:p>
          <a:p>
            <a:r>
              <a:rPr lang="en-US" sz="105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JL.AMIR SAALI</a:t>
            </a:r>
          </a:p>
          <a:p>
            <a:r>
              <a:rPr lang="en-US" sz="105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JL.MAKMUR</a:t>
            </a:r>
            <a:endParaRPr lang="en-US" sz="1050" b="1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1374AEA-0B34-532B-5368-10FF51D02E14}"/>
              </a:ext>
            </a:extLst>
          </p:cNvPr>
          <p:cNvSpPr txBox="1"/>
          <p:nvPr/>
        </p:nvSpPr>
        <p:spPr>
          <a:xfrm>
            <a:off x="2537066" y="1980763"/>
            <a:ext cx="807824" cy="261610"/>
          </a:xfrm>
          <a:prstGeom prst="rect">
            <a:avLst/>
          </a:prstGeom>
          <a:solidFill>
            <a:srgbClr val="FF5050"/>
          </a:solidFill>
        </p:spPr>
        <p:txBody>
          <a:bodyPr wrap="square">
            <a:spAutoFit/>
          </a:bodyPr>
          <a:lstStyle/>
          <a:p>
            <a:pPr algn="ctr"/>
            <a:r>
              <a:rPr lang="en-US" sz="11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CEGER</a:t>
            </a:r>
            <a:endParaRPr lang="en-ID" sz="1100" b="1" dirty="0">
              <a:solidFill>
                <a:schemeClr val="bg1"/>
              </a:solidFill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49FE904-D192-F634-78D6-0787E8FE152F}"/>
              </a:ext>
            </a:extLst>
          </p:cNvPr>
          <p:cNvSpPr/>
          <p:nvPr/>
        </p:nvSpPr>
        <p:spPr>
          <a:xfrm>
            <a:off x="2541315" y="2362223"/>
            <a:ext cx="1309974" cy="253916"/>
          </a:xfrm>
          <a:prstGeom prst="rect">
            <a:avLst/>
          </a:prstGeom>
          <a:solidFill>
            <a:srgbClr val="00B0F0"/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05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PERTIGAAN RAMBO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0EC6B4B-1B11-F895-3413-5ED75BD23DA5}"/>
              </a:ext>
            </a:extLst>
          </p:cNvPr>
          <p:cNvSpPr txBox="1"/>
          <p:nvPr/>
        </p:nvSpPr>
        <p:spPr>
          <a:xfrm>
            <a:off x="4013697" y="1959977"/>
            <a:ext cx="1253681" cy="261610"/>
          </a:xfrm>
          <a:prstGeom prst="rect">
            <a:avLst/>
          </a:prstGeom>
          <a:solidFill>
            <a:srgbClr val="FF5050"/>
          </a:solidFill>
        </p:spPr>
        <p:txBody>
          <a:bodyPr wrap="square">
            <a:spAutoFit/>
          </a:bodyPr>
          <a:lstStyle/>
          <a:p>
            <a:pPr algn="ctr"/>
            <a:r>
              <a:rPr lang="en-US" sz="11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CIPAYUNG</a:t>
            </a:r>
            <a:endParaRPr lang="en-ID" sz="1100" b="1" dirty="0">
              <a:solidFill>
                <a:schemeClr val="bg1"/>
              </a:solidFill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E245F3CE-692F-5638-C531-45566F619ED2}"/>
              </a:ext>
            </a:extLst>
          </p:cNvPr>
          <p:cNvSpPr/>
          <p:nvPr/>
        </p:nvSpPr>
        <p:spPr>
          <a:xfrm>
            <a:off x="4005235" y="2312177"/>
            <a:ext cx="926857" cy="261610"/>
          </a:xfrm>
          <a:prstGeom prst="rect">
            <a:avLst/>
          </a:prstGeom>
          <a:solidFill>
            <a:srgbClr val="00B0F0"/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1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JL. MANGGA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675BDB10-A592-8CBB-6352-AF7C0AFC8D9A}"/>
              </a:ext>
            </a:extLst>
          </p:cNvPr>
          <p:cNvSpPr txBox="1"/>
          <p:nvPr/>
        </p:nvSpPr>
        <p:spPr>
          <a:xfrm>
            <a:off x="5366596" y="1970873"/>
            <a:ext cx="1528708" cy="261610"/>
          </a:xfrm>
          <a:prstGeom prst="rect">
            <a:avLst/>
          </a:prstGeom>
          <a:solidFill>
            <a:srgbClr val="FF5050"/>
          </a:solidFill>
        </p:spPr>
        <p:txBody>
          <a:bodyPr wrap="square">
            <a:spAutoFit/>
          </a:bodyPr>
          <a:lstStyle/>
          <a:p>
            <a:pPr algn="ctr"/>
            <a:r>
              <a:rPr lang="en-US" sz="11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CILANGKAP </a:t>
            </a:r>
            <a:endParaRPr lang="en-ID" sz="1100" b="1" dirty="0">
              <a:solidFill>
                <a:schemeClr val="bg1"/>
              </a:solidFill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03BE357A-37A3-FE1A-8D2F-5197BC1AEC7D}"/>
              </a:ext>
            </a:extLst>
          </p:cNvPr>
          <p:cNvSpPr/>
          <p:nvPr/>
        </p:nvSpPr>
        <p:spPr>
          <a:xfrm>
            <a:off x="5366596" y="2309522"/>
            <a:ext cx="1125628" cy="261610"/>
          </a:xfrm>
          <a:prstGeom prst="rect">
            <a:avLst/>
          </a:prstGeom>
          <a:solidFill>
            <a:srgbClr val="00B0F0"/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1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JL. ASSYAFIIYAH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DC428298-1E6C-EBE1-B2AB-741B93B65911}"/>
              </a:ext>
            </a:extLst>
          </p:cNvPr>
          <p:cNvSpPr txBox="1"/>
          <p:nvPr/>
        </p:nvSpPr>
        <p:spPr>
          <a:xfrm>
            <a:off x="6993062" y="1965577"/>
            <a:ext cx="1528708" cy="261610"/>
          </a:xfrm>
          <a:prstGeom prst="rect">
            <a:avLst/>
          </a:prstGeom>
          <a:solidFill>
            <a:srgbClr val="FF5050"/>
          </a:solidFill>
        </p:spPr>
        <p:txBody>
          <a:bodyPr wrap="square">
            <a:spAutoFit/>
          </a:bodyPr>
          <a:lstStyle/>
          <a:p>
            <a:pPr algn="ctr"/>
            <a:r>
              <a:rPr lang="en-US" sz="1100" b="1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MUNJUL</a:t>
            </a:r>
            <a:endParaRPr lang="en-ID" sz="1100" b="1" dirty="0">
              <a:solidFill>
                <a:schemeClr val="bg1"/>
              </a:solidFill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6373438B-0992-AA80-E468-AED0AA8E82D4}"/>
              </a:ext>
            </a:extLst>
          </p:cNvPr>
          <p:cNvSpPr/>
          <p:nvPr/>
        </p:nvSpPr>
        <p:spPr>
          <a:xfrm>
            <a:off x="6973617" y="2280741"/>
            <a:ext cx="875560" cy="261610"/>
          </a:xfrm>
          <a:prstGeom prst="rect">
            <a:avLst/>
          </a:prstGeom>
          <a:solidFill>
            <a:srgbClr val="00B0F0"/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1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JL. MALAKA</a:t>
            </a:r>
          </a:p>
        </p:txBody>
      </p:sp>
      <p:pic>
        <p:nvPicPr>
          <p:cNvPr id="81" name="Picture 80">
            <a:extLst>
              <a:ext uri="{FF2B5EF4-FFF2-40B4-BE49-F238E27FC236}">
                <a16:creationId xmlns:a16="http://schemas.microsoft.com/office/drawing/2014/main" id="{70C412CA-A8E5-B37E-A00C-D6EC999CBA1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7752" b="89871" l="5109" r="91196">
                        <a14:foregroundMark x1="49783" y1="9612" x2="56957" y2="9922"/>
                        <a14:foregroundMark x1="40978" y1="8217" x2="40978" y2="8217"/>
                        <a14:foregroundMark x1="53370" y1="11628" x2="23043" y2="41860"/>
                        <a14:foregroundMark x1="66087" y1="22171" x2="35109" y2="53643"/>
                        <a14:foregroundMark x1="84674" y1="30388" x2="57609" y2="57829"/>
                        <a14:foregroundMark x1="55000" y1="35969" x2="37391" y2="51938"/>
                        <a14:foregroundMark x1="65435" y1="17054" x2="24674" y2="22946"/>
                        <a14:foregroundMark x1="25652" y1="15659" x2="6413" y2="27339"/>
                        <a14:foregroundMark x1="6413" y1="27339" x2="5109" y2="29147"/>
                        <a14:foregroundMark x1="39674" y1="27442" x2="43587" y2="74264"/>
                        <a14:foregroundMark x1="54022" y1="58450" x2="52065" y2="70543"/>
                        <a14:foregroundMark x1="61848" y1="59690" x2="58261" y2="73178"/>
                        <a14:foregroundMark x1="62826" y1="58605" x2="61630" y2="68165"/>
                        <a14:foregroundMark x1="61630" y1="68165" x2="59239" y2="70388"/>
                        <a14:foregroundMark x1="91196" y1="22946" x2="91196" y2="22946"/>
                        <a14:foregroundMark x1="55978" y1="11163" x2="55978" y2="11163"/>
                        <a14:foregroundMark x1="55652" y1="7752" x2="55652" y2="7752"/>
                        <a14:foregroundMark x1="16196" y1="31628" x2="16196" y2="31628"/>
                        <a14:foregroundMark x1="24348" y1="17984" x2="27283" y2="37984"/>
                        <a14:foregroundMark x1="28261" y1="29922" x2="12609" y2="39690"/>
                        <a14:foregroundMark x1="55978" y1="33953" x2="49130" y2="48320"/>
                        <a14:foregroundMark x1="49130" y1="48320" x2="48478" y2="48837"/>
                        <a14:foregroundMark x1="48478" y1="51783" x2="46848" y2="62636"/>
                        <a14:foregroundMark x1="35109" y1="54264" x2="32826" y2="6263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8934" y="2689457"/>
            <a:ext cx="1618593" cy="3404323"/>
          </a:xfrm>
          <a:prstGeom prst="rect">
            <a:avLst/>
          </a:prstGeom>
          <a:effectLst>
            <a:softEdge rad="317500"/>
          </a:effectLst>
        </p:spPr>
      </p:pic>
      <p:sp>
        <p:nvSpPr>
          <p:cNvPr id="82" name="TextBox 81">
            <a:extLst>
              <a:ext uri="{FF2B5EF4-FFF2-40B4-BE49-F238E27FC236}">
                <a16:creationId xmlns:a16="http://schemas.microsoft.com/office/drawing/2014/main" id="{5B38B7A5-D7FF-6798-B87E-833638D1D39A}"/>
              </a:ext>
            </a:extLst>
          </p:cNvPr>
          <p:cNvSpPr txBox="1"/>
          <p:nvPr/>
        </p:nvSpPr>
        <p:spPr>
          <a:xfrm>
            <a:off x="687842" y="3121283"/>
            <a:ext cx="36984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>
                <a:solidFill>
                  <a:schemeClr val="bg1"/>
                </a:solidFill>
              </a:rPr>
              <a:t>GENK AKUN MEDIA SOSIAL </a:t>
            </a:r>
            <a:endParaRPr lang="id-ID" sz="2400" b="1" i="1" dirty="0">
              <a:solidFill>
                <a:schemeClr val="bg1"/>
              </a:solidFill>
            </a:endParaRPr>
          </a:p>
        </p:txBody>
      </p: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C850FDC5-44A7-7C77-A30C-30597F9D56B7}"/>
              </a:ext>
            </a:extLst>
          </p:cNvPr>
          <p:cNvCxnSpPr/>
          <p:nvPr/>
        </p:nvCxnSpPr>
        <p:spPr>
          <a:xfrm>
            <a:off x="850279" y="3541383"/>
            <a:ext cx="3239657" cy="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86" name="Picture 85">
            <a:extLst>
              <a:ext uri="{FF2B5EF4-FFF2-40B4-BE49-F238E27FC236}">
                <a16:creationId xmlns:a16="http://schemas.microsoft.com/office/drawing/2014/main" id="{1FEE0F98-38FB-6C8D-299F-3B0E9073F124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550" y="3726459"/>
            <a:ext cx="4434239" cy="731080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4E8EF0CB-A713-A903-C504-7EA105352F1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550" y="4503295"/>
            <a:ext cx="4434239" cy="800830"/>
          </a:xfrm>
          <a:prstGeom prst="rect">
            <a:avLst/>
          </a:prstGeom>
        </p:spPr>
      </p:pic>
      <p:sp>
        <p:nvSpPr>
          <p:cNvPr id="91" name="TextBox 90">
            <a:extLst>
              <a:ext uri="{FF2B5EF4-FFF2-40B4-BE49-F238E27FC236}">
                <a16:creationId xmlns:a16="http://schemas.microsoft.com/office/drawing/2014/main" id="{1CE719F0-515D-177D-B956-B2159ADD65E4}"/>
              </a:ext>
            </a:extLst>
          </p:cNvPr>
          <p:cNvSpPr txBox="1"/>
          <p:nvPr/>
        </p:nvSpPr>
        <p:spPr>
          <a:xfrm>
            <a:off x="4737333" y="3352115"/>
            <a:ext cx="1934820" cy="19666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1. @moendo1902_ </a:t>
            </a:r>
            <a:endParaRPr lang="en-ID" sz="12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2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2. @makmoer_1910</a:t>
            </a:r>
            <a:endParaRPr lang="en-ID" sz="12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2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3. @moendoejr1902_</a:t>
            </a:r>
            <a:endParaRPr lang="en-ID" sz="12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2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4. @twodoorboys</a:t>
            </a:r>
            <a:endParaRPr lang="en-ID" sz="12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2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5. @bhineka.officiall2020</a:t>
            </a:r>
          </a:p>
          <a:p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6. </a:t>
            </a:r>
            <a:r>
              <a:rPr lang="en-US" sz="12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@belthem222</a:t>
            </a:r>
            <a:endParaRPr lang="en-ID" sz="1200" dirty="0">
              <a:solidFill>
                <a:schemeClr val="bg1"/>
              </a:solidFill>
            </a:endParaRPr>
          </a:p>
          <a:p>
            <a:pPr>
              <a:lnSpc>
                <a:spcPct val="115000"/>
              </a:lnSpc>
            </a:pPr>
            <a:r>
              <a:rPr lang="en-ID" sz="12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7. </a:t>
            </a:r>
            <a:r>
              <a:rPr lang="en-US" sz="12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@sawo.jakarta</a:t>
            </a:r>
            <a:endParaRPr lang="en-ID" sz="12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8</a:t>
            </a:r>
            <a:r>
              <a:rPr lang="en-US" sz="12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@setu_103</a:t>
            </a:r>
          </a:p>
          <a:p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9. </a:t>
            </a:r>
            <a:r>
              <a:rPr lang="en-US" sz="12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@munjul.orgnl</a:t>
            </a:r>
          </a:p>
          <a:p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10.</a:t>
            </a: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ranggon_officialboys</a:t>
            </a:r>
            <a:endParaRPr lang="en-ID" sz="12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266885B9-4487-BFED-2B4B-6FF98E09AF8C}"/>
              </a:ext>
            </a:extLst>
          </p:cNvPr>
          <p:cNvSpPr txBox="1"/>
          <p:nvPr/>
        </p:nvSpPr>
        <p:spPr>
          <a:xfrm>
            <a:off x="5726493" y="5243066"/>
            <a:ext cx="38227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>
                <a:solidFill>
                  <a:schemeClr val="bg1"/>
                </a:solidFill>
              </a:rPr>
              <a:t>SEKOLAH RAWAN TAWURAN</a:t>
            </a:r>
            <a:endParaRPr lang="id-ID" sz="2400" b="1" i="1" dirty="0">
              <a:solidFill>
                <a:schemeClr val="bg1"/>
              </a:solidFill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DAA26C97-3B7F-88A8-98C9-561732433985}"/>
              </a:ext>
            </a:extLst>
          </p:cNvPr>
          <p:cNvSpPr txBox="1"/>
          <p:nvPr/>
        </p:nvSpPr>
        <p:spPr>
          <a:xfrm>
            <a:off x="5145939" y="5675950"/>
            <a:ext cx="4790915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ID" sz="1100" b="1" dirty="0">
                <a:solidFill>
                  <a:schemeClr val="bg1"/>
                </a:solidFill>
              </a:rPr>
              <a:t>SMPN 180 </a:t>
            </a:r>
            <a:r>
              <a:rPr lang="en-ID" sz="1100" b="1" dirty="0" err="1">
                <a:solidFill>
                  <a:schemeClr val="bg1"/>
                </a:solidFill>
              </a:rPr>
              <a:t>jAKARTA</a:t>
            </a:r>
            <a:r>
              <a:rPr lang="en-ID" sz="1100" b="1" dirty="0">
                <a:solidFill>
                  <a:schemeClr val="bg1"/>
                </a:solidFill>
              </a:rPr>
              <a:t> JL BAMBU WULUNG rt 06 </a:t>
            </a:r>
            <a:r>
              <a:rPr lang="en-ID" sz="1100" b="1" dirty="0" err="1">
                <a:solidFill>
                  <a:schemeClr val="bg1"/>
                </a:solidFill>
              </a:rPr>
              <a:t>rw</a:t>
            </a:r>
            <a:r>
              <a:rPr lang="en-ID" sz="1100" b="1" dirty="0">
                <a:solidFill>
                  <a:schemeClr val="bg1"/>
                </a:solidFill>
              </a:rPr>
              <a:t> 05 KEL BAMBU APUS. </a:t>
            </a:r>
          </a:p>
          <a:p>
            <a:pPr marL="342900" indent="-342900">
              <a:buAutoNum type="arabicPeriod"/>
            </a:pPr>
            <a:r>
              <a:rPr lang="en-ID" sz="1100" b="1" dirty="0">
                <a:solidFill>
                  <a:schemeClr val="bg1"/>
                </a:solidFill>
              </a:rPr>
              <a:t>SMPN 259 JAKARTAJL LAKSAMANA VIII RT 15 RW 04 KEL BAMBU APUS. </a:t>
            </a:r>
          </a:p>
          <a:p>
            <a:pPr marL="342900" indent="-342900">
              <a:buAutoNum type="arabicPeriod"/>
            </a:pPr>
            <a:r>
              <a:rPr lang="en-ID" sz="1100" b="1" dirty="0">
                <a:solidFill>
                  <a:schemeClr val="bg1"/>
                </a:solidFill>
              </a:rPr>
              <a:t>SMPN 283 JAKARTAJL BAMBU HITAM RT 04 RW 01 KEL BAMBU APUS. </a:t>
            </a:r>
          </a:p>
          <a:p>
            <a:pPr marL="342900" indent="-342900">
              <a:buAutoNum type="arabicPeriod"/>
            </a:pPr>
            <a:r>
              <a:rPr lang="en-ID" sz="1100" b="1" dirty="0">
                <a:solidFill>
                  <a:schemeClr val="bg1"/>
                </a:solidFill>
              </a:rPr>
              <a:t>SMKN 58 JAKARTAJL SMEA 33 RT 03 RW 01 KEL BAMBU APUS</a:t>
            </a:r>
          </a:p>
          <a:p>
            <a:pPr marL="342900" indent="-342900">
              <a:buAutoNum type="arabicPeriod"/>
            </a:pPr>
            <a:r>
              <a:rPr lang="en-ID" sz="1100" b="1" dirty="0">
                <a:solidFill>
                  <a:schemeClr val="bg1"/>
                </a:solidFill>
              </a:rPr>
              <a:t>SMK BUDI MURNI CIPAYUNG</a:t>
            </a:r>
          </a:p>
          <a:p>
            <a:pPr marL="342900" indent="-342900">
              <a:buAutoNum type="arabicPeriod"/>
            </a:pPr>
            <a:r>
              <a:rPr lang="en-ID" sz="1100" b="1" dirty="0">
                <a:solidFill>
                  <a:schemeClr val="bg1"/>
                </a:solidFill>
              </a:rPr>
              <a:t>SMPN 222 CEGER</a:t>
            </a:r>
          </a:p>
        </p:txBody>
      </p: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691A440A-2D7E-1D8C-28CA-0EF72DCE9868}"/>
              </a:ext>
            </a:extLst>
          </p:cNvPr>
          <p:cNvCxnSpPr/>
          <p:nvPr/>
        </p:nvCxnSpPr>
        <p:spPr>
          <a:xfrm>
            <a:off x="6099380" y="5675950"/>
            <a:ext cx="3239657" cy="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6866434" y="2844755"/>
            <a:ext cx="2888227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POK GANGSTER.</a:t>
            </a:r>
          </a:p>
          <a:p>
            <a:r>
              <a:rPr lang="en-US" sz="1600" dirty="0">
                <a:solidFill>
                  <a:schemeClr val="bg2"/>
                </a:solidFill>
              </a:rPr>
              <a:t>1.Munjul </a:t>
            </a:r>
            <a:r>
              <a:rPr lang="en-US" sz="1600" dirty="0" err="1">
                <a:solidFill>
                  <a:schemeClr val="bg2"/>
                </a:solidFill>
              </a:rPr>
              <a:t>orgnl</a:t>
            </a:r>
            <a:r>
              <a:rPr lang="en-US" sz="1600" dirty="0">
                <a:solidFill>
                  <a:schemeClr val="bg2"/>
                </a:solidFill>
              </a:rPr>
              <a:t>.</a:t>
            </a:r>
          </a:p>
          <a:p>
            <a:r>
              <a:rPr lang="en-US" sz="1600" dirty="0">
                <a:solidFill>
                  <a:schemeClr val="bg2"/>
                </a:solidFill>
              </a:rPr>
              <a:t>2.Lubangbuaya official</a:t>
            </a:r>
          </a:p>
          <a:p>
            <a:r>
              <a:rPr lang="en-US" sz="1600" dirty="0">
                <a:solidFill>
                  <a:schemeClr val="bg2"/>
                </a:solidFill>
              </a:rPr>
              <a:t>3.Bostem.</a:t>
            </a:r>
          </a:p>
          <a:p>
            <a:r>
              <a:rPr lang="en-US" sz="1600" dirty="0">
                <a:solidFill>
                  <a:schemeClr val="bg2"/>
                </a:solidFill>
              </a:rPr>
              <a:t>POK PELAJAR</a:t>
            </a:r>
          </a:p>
          <a:p>
            <a:r>
              <a:rPr lang="en-US" sz="1600" dirty="0">
                <a:solidFill>
                  <a:schemeClr val="bg2"/>
                </a:solidFill>
              </a:rPr>
              <a:t>1. </a:t>
            </a:r>
            <a:r>
              <a:rPr lang="en-US" sz="1600" dirty="0" err="1">
                <a:solidFill>
                  <a:schemeClr val="bg2"/>
                </a:solidFill>
              </a:rPr>
              <a:t>Bheltam</a:t>
            </a:r>
            <a:r>
              <a:rPr lang="en-US" sz="1600" dirty="0">
                <a:solidFill>
                  <a:schemeClr val="bg2"/>
                </a:solidFill>
              </a:rPr>
              <a:t> 115.</a:t>
            </a:r>
          </a:p>
          <a:p>
            <a:r>
              <a:rPr lang="en-US" sz="1600" dirty="0">
                <a:solidFill>
                  <a:schemeClr val="bg2"/>
                </a:solidFill>
              </a:rPr>
              <a:t>2. 180 </a:t>
            </a:r>
            <a:r>
              <a:rPr lang="en-US" sz="1600" dirty="0" err="1">
                <a:solidFill>
                  <a:schemeClr val="bg2"/>
                </a:solidFill>
              </a:rPr>
              <a:t>allbase</a:t>
            </a:r>
            <a:r>
              <a:rPr lang="en-US" sz="1600" dirty="0">
                <a:solidFill>
                  <a:schemeClr val="bg2"/>
                </a:solidFill>
              </a:rPr>
              <a:t>.</a:t>
            </a:r>
          </a:p>
          <a:p>
            <a:r>
              <a:rPr lang="en-US" sz="1600" dirty="0">
                <a:solidFill>
                  <a:schemeClr val="bg2"/>
                </a:solidFill>
              </a:rPr>
              <a:t>3. </a:t>
            </a:r>
            <a:r>
              <a:rPr lang="en-US" sz="1600" dirty="0" err="1">
                <a:solidFill>
                  <a:schemeClr val="bg2"/>
                </a:solidFill>
              </a:rPr>
              <a:t>Doekat</a:t>
            </a:r>
            <a:r>
              <a:rPr lang="en-US" sz="1600" dirty="0">
                <a:solidFill>
                  <a:schemeClr val="bg2"/>
                </a:solidFill>
              </a:rPr>
              <a:t> 15.</a:t>
            </a:r>
          </a:p>
          <a:p>
            <a:r>
              <a:rPr lang="en-US" sz="1600" dirty="0">
                <a:solidFill>
                  <a:schemeClr val="bg2"/>
                </a:solidFill>
              </a:rPr>
              <a:t>4. Budimurni2cramix</a:t>
            </a:r>
          </a:p>
        </p:txBody>
      </p:sp>
    </p:spTree>
    <p:extLst>
      <p:ext uri="{BB962C8B-B14F-4D97-AF65-F5344CB8AC3E}">
        <p14:creationId xmlns:p14="http://schemas.microsoft.com/office/powerpoint/2010/main" val="4110330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8" descr="C:\Users\Window 8\Downloads\kisspng-building-cartoon-city-skyscraper-5ab5c2586b4c43.8911804115218612084395.jpg">
            <a:extLst>
              <a:ext uri="{FF2B5EF4-FFF2-40B4-BE49-F238E27FC236}">
                <a16:creationId xmlns:a16="http://schemas.microsoft.com/office/drawing/2014/main" id="{B549FAF9-7D6C-A854-0F62-C263B7FB54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  <a14:imgEffect>
                      <a14:sharpenSoften amount="-8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0799" y="-41127"/>
            <a:ext cx="9975066" cy="6899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F:\9ff0b5a7-f9f4-4895-a1e0-53c9273c676f_169.jpe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9915" y="4791773"/>
            <a:ext cx="3789667" cy="2133041"/>
          </a:xfrm>
          <a:prstGeom prst="rect">
            <a:avLst/>
          </a:prstGeom>
          <a:noFill/>
          <a:effectLst>
            <a:softEdge rad="635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Parallelogram 1"/>
          <p:cNvSpPr/>
          <p:nvPr/>
        </p:nvSpPr>
        <p:spPr>
          <a:xfrm>
            <a:off x="2502848" y="332750"/>
            <a:ext cx="5976664" cy="432048"/>
          </a:xfrm>
          <a:prstGeom prst="parallelogram">
            <a:avLst/>
          </a:prstGeom>
          <a:solidFill>
            <a:srgbClr val="C00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" name="Parallelogram 2"/>
          <p:cNvSpPr/>
          <p:nvPr/>
        </p:nvSpPr>
        <p:spPr>
          <a:xfrm>
            <a:off x="2378264" y="254072"/>
            <a:ext cx="5976664" cy="432048"/>
          </a:xfrm>
          <a:prstGeom prst="parallelogram">
            <a:avLst/>
          </a:prstGeom>
          <a:solidFill>
            <a:srgbClr val="C00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" name="Flowchart: Data 3"/>
          <p:cNvSpPr/>
          <p:nvPr/>
        </p:nvSpPr>
        <p:spPr>
          <a:xfrm rot="904503">
            <a:off x="2250820" y="214733"/>
            <a:ext cx="504056" cy="510726"/>
          </a:xfrm>
          <a:prstGeom prst="flowChartInputOutput">
            <a:avLst/>
          </a:prstGeom>
          <a:solidFill>
            <a:schemeClr val="accent2">
              <a:lumMod val="75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" name="Flowchart: Data 4"/>
          <p:cNvSpPr/>
          <p:nvPr/>
        </p:nvSpPr>
        <p:spPr>
          <a:xfrm rot="904503">
            <a:off x="7957274" y="195408"/>
            <a:ext cx="291770" cy="510726"/>
          </a:xfrm>
          <a:prstGeom prst="flowChartInputOutput">
            <a:avLst/>
          </a:prstGeom>
          <a:solidFill>
            <a:schemeClr val="accent2">
              <a:lumMod val="75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" name="Flowchart: Data 6"/>
          <p:cNvSpPr/>
          <p:nvPr/>
        </p:nvSpPr>
        <p:spPr>
          <a:xfrm rot="904503">
            <a:off x="8042391" y="361905"/>
            <a:ext cx="291770" cy="510726"/>
          </a:xfrm>
          <a:prstGeom prst="flowChartInputOutput">
            <a:avLst/>
          </a:prstGeom>
          <a:solidFill>
            <a:schemeClr val="accent2">
              <a:lumMod val="75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" name="TextBox 7"/>
          <p:cNvSpPr txBox="1"/>
          <p:nvPr/>
        </p:nvSpPr>
        <p:spPr>
          <a:xfrm>
            <a:off x="3528272" y="266105"/>
            <a:ext cx="36766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2400" b="1" i="1" dirty="0">
                <a:solidFill>
                  <a:schemeClr val="bg1"/>
                </a:solidFill>
              </a:rPr>
              <a:t>UPAYA PENANGGULANGAN</a:t>
            </a:r>
          </a:p>
        </p:txBody>
      </p:sp>
      <p:sp>
        <p:nvSpPr>
          <p:cNvPr id="9" name="Regular Pentagon 8"/>
          <p:cNvSpPr/>
          <p:nvPr/>
        </p:nvSpPr>
        <p:spPr>
          <a:xfrm flipV="1">
            <a:off x="8493558" y="-3"/>
            <a:ext cx="1406443" cy="1001213"/>
          </a:xfrm>
          <a:prstGeom prst="pentagon">
            <a:avLst/>
          </a:prstGeom>
          <a:solidFill>
            <a:srgbClr val="68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10" name="Picture 7" descr="C:\Users\Window 8\Downloads\Lambang_Polda_Metro_Jaya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7678" y="71267"/>
            <a:ext cx="638201" cy="858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9419549" y="810326"/>
            <a:ext cx="98383" cy="5451390"/>
          </a:xfrm>
          <a:prstGeom prst="rect">
            <a:avLst/>
          </a:prstGeom>
          <a:solidFill>
            <a:srgbClr val="68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7170" name="Picture 2" descr="F:\LB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44" y="2267502"/>
            <a:ext cx="5407147" cy="2986858"/>
          </a:xfrm>
          <a:prstGeom prst="rect">
            <a:avLst/>
          </a:prstGeom>
          <a:noFill/>
          <a:effectLst>
            <a:glow rad="139700">
              <a:schemeClr val="accent1">
                <a:satMod val="175000"/>
                <a:alpha val="40000"/>
              </a:schemeClr>
            </a:glow>
            <a:softEdge rad="635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Picture 3" descr="F:\661e98a8e38f681575da93d0a1c3f4fc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2188" b="94219" l="17500" r="8234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2619" y="3140252"/>
            <a:ext cx="489517" cy="489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3" descr="C:\Users\Window 8\Downloads\lightbar151.gif"/>
          <p:cNvPicPr>
            <a:picLocks noChangeAspect="1" noChangeArrowheads="1" noCrop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4236" y="2631278"/>
            <a:ext cx="396290" cy="105952"/>
          </a:xfrm>
          <a:prstGeom prst="rect">
            <a:avLst/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3" name="Picture 5" descr="F:\LB 2.jp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3623" y="904210"/>
            <a:ext cx="3863355" cy="3286001"/>
          </a:xfrm>
          <a:prstGeom prst="rect">
            <a:avLst/>
          </a:prstGeom>
          <a:noFill/>
          <a:effectLst>
            <a:softEdge rad="635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3" descr="F:\661e98a8e38f681575da93d0a1c3f4fc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2188" b="94219" l="17500" r="8234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3894" y="2328520"/>
            <a:ext cx="489517" cy="489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3009969" y="850191"/>
            <a:ext cx="4606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dirty="0">
                <a:solidFill>
                  <a:schemeClr val="bg1"/>
                </a:solidFill>
              </a:rPr>
              <a:t>ANTISIPASI TAWURAN KELOMPOK ANAK MUDA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055432" y="1184502"/>
            <a:ext cx="4392488" cy="457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" name="Rectangle 13"/>
          <p:cNvSpPr/>
          <p:nvPr/>
        </p:nvSpPr>
        <p:spPr>
          <a:xfrm>
            <a:off x="534654" y="2256245"/>
            <a:ext cx="3323281" cy="461665"/>
          </a:xfrm>
          <a:prstGeom prst="rect">
            <a:avLst/>
          </a:prstGeom>
          <a:noFill/>
          <a:scene3d>
            <a:camera prst="orthographicFront"/>
            <a:lightRig rig="soft" dir="tl">
              <a:rot lat="0" lon="0" rev="0"/>
            </a:lightRig>
          </a:scene3d>
          <a:sp3d>
            <a:bevelT/>
          </a:sp3d>
        </p:spPr>
        <p:txBody>
          <a:bodyPr wrap="none" lIns="91440" tIns="45720" rIns="91440" bIns="45720">
            <a:spAutoFit/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id-ID" sz="2400" b="1" cap="none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JL. RAYA PONDOK GEDE</a:t>
            </a:r>
            <a:endParaRPr lang="en-US" sz="2400" b="1" cap="none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5511716" y="1821086"/>
            <a:ext cx="236314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id-ID" sz="2400" b="1" cap="none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JL. PINTU II TMII</a:t>
            </a:r>
            <a:endParaRPr lang="en-US" sz="2400" b="1" cap="none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06266" y="1325962"/>
            <a:ext cx="3126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1600" b="1" i="1" dirty="0">
                <a:solidFill>
                  <a:schemeClr val="bg1"/>
                </a:solidFill>
              </a:rPr>
              <a:t>PENEMPATAN PERSONIL SAMAPTA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06266" y="1495239"/>
            <a:ext cx="32447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1600" b="1" i="1" dirty="0">
                <a:solidFill>
                  <a:schemeClr val="bg1"/>
                </a:solidFill>
              </a:rPr>
              <a:t>PATROLI PERS BUSER UNIT RESKRIM</a:t>
            </a:r>
          </a:p>
        </p:txBody>
      </p:sp>
      <p:sp>
        <p:nvSpPr>
          <p:cNvPr id="16" name="Rectangle 15"/>
          <p:cNvSpPr/>
          <p:nvPr/>
        </p:nvSpPr>
        <p:spPr>
          <a:xfrm>
            <a:off x="248585" y="1495239"/>
            <a:ext cx="167911" cy="4571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9" name="Rectangle 28"/>
          <p:cNvSpPr/>
          <p:nvPr/>
        </p:nvSpPr>
        <p:spPr>
          <a:xfrm>
            <a:off x="248585" y="1640193"/>
            <a:ext cx="167911" cy="4571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7175" name="Picture 7" descr="F:\istockphoto-1354821372-170667a.jp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0" b="96635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9322" y="2619125"/>
            <a:ext cx="634206" cy="634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3" descr="C:\Users\Window 8\Downloads\lightbar151.gif"/>
          <p:cNvPicPr>
            <a:picLocks noChangeAspect="1" noChangeArrowheads="1" noCrop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4570" y="3540519"/>
            <a:ext cx="294697" cy="78790"/>
          </a:xfrm>
          <a:prstGeom prst="rect">
            <a:avLst/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7" descr="F:\istockphoto-1354821372-170667a.jp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0" b="96635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2717" y="3429216"/>
            <a:ext cx="634206" cy="634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3" descr="C:\Users\Window 8\Downloads\lightbar151.gif"/>
          <p:cNvPicPr>
            <a:picLocks noChangeAspect="1" noChangeArrowheads="1" noCrop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6129" y="3545760"/>
            <a:ext cx="343138" cy="91741"/>
          </a:xfrm>
          <a:prstGeom prst="rect">
            <a:avLst/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3" descr="C:\Users\Window 8\Downloads\lightbar151.gif"/>
          <p:cNvPicPr>
            <a:picLocks noChangeAspect="1" noChangeArrowheads="1" noCrop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5346" y="2726296"/>
            <a:ext cx="343138" cy="91741"/>
          </a:xfrm>
          <a:prstGeom prst="rect">
            <a:avLst/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4" descr="C:\Users\Window 8\Downloads\logo-presisi-text.png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550" y="253788"/>
            <a:ext cx="1872120" cy="563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CF4D54F-5AD8-7827-F084-266CF8F09EE2}"/>
              </a:ext>
            </a:extLst>
          </p:cNvPr>
          <p:cNvSpPr txBox="1"/>
          <p:nvPr/>
        </p:nvSpPr>
        <p:spPr>
          <a:xfrm>
            <a:off x="246747" y="5565905"/>
            <a:ext cx="42139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i="1" dirty="0" err="1">
                <a:solidFill>
                  <a:schemeClr val="bg1"/>
                </a:solidFill>
              </a:rPr>
              <a:t>Patroli</a:t>
            </a:r>
            <a:r>
              <a:rPr lang="en-US" sz="1600" b="1" i="1" dirty="0">
                <a:solidFill>
                  <a:schemeClr val="bg1"/>
                </a:solidFill>
              </a:rPr>
              <a:t> </a:t>
            </a:r>
            <a:r>
              <a:rPr lang="en-US" sz="1600" b="1" i="1" dirty="0" err="1">
                <a:solidFill>
                  <a:schemeClr val="bg1"/>
                </a:solidFill>
              </a:rPr>
              <a:t>dilaksanakan</a:t>
            </a:r>
            <a:r>
              <a:rPr lang="en-US" sz="1600" b="1" i="1" dirty="0">
                <a:solidFill>
                  <a:schemeClr val="bg1"/>
                </a:solidFill>
              </a:rPr>
              <a:t> </a:t>
            </a:r>
            <a:r>
              <a:rPr lang="en-US" sz="1600" b="1" i="1" dirty="0" err="1">
                <a:solidFill>
                  <a:schemeClr val="bg1"/>
                </a:solidFill>
              </a:rPr>
              <a:t>saat</a:t>
            </a:r>
            <a:r>
              <a:rPr lang="en-US" sz="1600" b="1" i="1" dirty="0">
                <a:solidFill>
                  <a:schemeClr val="bg1"/>
                </a:solidFill>
              </a:rPr>
              <a:t> jam – jam </a:t>
            </a:r>
            <a:r>
              <a:rPr lang="en-US" sz="1600" b="1" i="1" dirty="0" err="1">
                <a:solidFill>
                  <a:schemeClr val="bg1"/>
                </a:solidFill>
              </a:rPr>
              <a:t>rawan</a:t>
            </a:r>
            <a:endParaRPr lang="en-US" sz="1600" b="1" i="1" dirty="0">
              <a:solidFill>
                <a:schemeClr val="bg1"/>
              </a:solidFill>
            </a:endParaRPr>
          </a:p>
          <a:p>
            <a:r>
              <a:rPr lang="en-US" sz="1600" b="1" i="1" dirty="0" err="1">
                <a:solidFill>
                  <a:schemeClr val="bg1"/>
                </a:solidFill>
              </a:rPr>
              <a:t>Kriminalitas</a:t>
            </a:r>
            <a:r>
              <a:rPr lang="en-US" sz="1600" b="1" i="1" dirty="0">
                <a:solidFill>
                  <a:schemeClr val="bg1"/>
                </a:solidFill>
              </a:rPr>
              <a:t> dan </a:t>
            </a:r>
            <a:r>
              <a:rPr lang="en-US" sz="1600" b="1" i="1" dirty="0" err="1">
                <a:solidFill>
                  <a:schemeClr val="bg1"/>
                </a:solidFill>
              </a:rPr>
              <a:t>rawan</a:t>
            </a:r>
            <a:r>
              <a:rPr lang="en-US" sz="1600" b="1" i="1" dirty="0">
                <a:solidFill>
                  <a:schemeClr val="bg1"/>
                </a:solidFill>
              </a:rPr>
              <a:t> </a:t>
            </a:r>
            <a:r>
              <a:rPr lang="en-US" sz="1600" b="1" i="1" dirty="0" err="1">
                <a:solidFill>
                  <a:schemeClr val="bg1"/>
                </a:solidFill>
              </a:rPr>
              <a:t>aksi</a:t>
            </a:r>
            <a:r>
              <a:rPr lang="en-US" sz="1600" b="1" i="1" dirty="0">
                <a:solidFill>
                  <a:schemeClr val="bg1"/>
                </a:solidFill>
              </a:rPr>
              <a:t> </a:t>
            </a:r>
            <a:r>
              <a:rPr lang="en-US" sz="1600" b="1" i="1" dirty="0" err="1">
                <a:solidFill>
                  <a:schemeClr val="bg1"/>
                </a:solidFill>
              </a:rPr>
              <a:t>kelompok</a:t>
            </a:r>
            <a:r>
              <a:rPr lang="en-US" sz="1600" b="1" i="1" dirty="0">
                <a:solidFill>
                  <a:schemeClr val="bg1"/>
                </a:solidFill>
              </a:rPr>
              <a:t> </a:t>
            </a:r>
            <a:r>
              <a:rPr lang="en-US" sz="1600" b="1" i="1" dirty="0" err="1">
                <a:solidFill>
                  <a:schemeClr val="bg1"/>
                </a:solidFill>
              </a:rPr>
              <a:t>tawuran</a:t>
            </a:r>
            <a:endParaRPr lang="id-ID" sz="1600" b="1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0577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8" descr="C:\Users\Window 8\Downloads\kisspng-building-cartoon-city-skyscraper-5ab5c2586b4c43.8911804115218612084395.jp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8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9066" y="-41128"/>
            <a:ext cx="9975066" cy="6899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F:\9ff0b5a7-f9f4-4895-a1e0-53c9273c676f_169.jpe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8984" y="4267793"/>
            <a:ext cx="4720598" cy="2657022"/>
          </a:xfrm>
          <a:prstGeom prst="rect">
            <a:avLst/>
          </a:prstGeom>
          <a:noFill/>
          <a:effectLst>
            <a:softEdge rad="635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Parallelogram 1"/>
          <p:cNvSpPr/>
          <p:nvPr/>
        </p:nvSpPr>
        <p:spPr>
          <a:xfrm>
            <a:off x="2502848" y="332750"/>
            <a:ext cx="5976664" cy="432048"/>
          </a:xfrm>
          <a:prstGeom prst="parallelogram">
            <a:avLst/>
          </a:prstGeom>
          <a:solidFill>
            <a:srgbClr val="C00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" name="Parallelogram 2"/>
          <p:cNvSpPr/>
          <p:nvPr/>
        </p:nvSpPr>
        <p:spPr>
          <a:xfrm>
            <a:off x="2378264" y="254072"/>
            <a:ext cx="5976664" cy="432048"/>
          </a:xfrm>
          <a:prstGeom prst="parallelogram">
            <a:avLst/>
          </a:prstGeom>
          <a:solidFill>
            <a:srgbClr val="C00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" name="Flowchart: Data 3"/>
          <p:cNvSpPr/>
          <p:nvPr/>
        </p:nvSpPr>
        <p:spPr>
          <a:xfrm rot="904503">
            <a:off x="2250820" y="214733"/>
            <a:ext cx="504056" cy="510726"/>
          </a:xfrm>
          <a:prstGeom prst="flowChartInputOutput">
            <a:avLst/>
          </a:prstGeom>
          <a:solidFill>
            <a:schemeClr val="accent2">
              <a:lumMod val="75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" name="Flowchart: Data 4"/>
          <p:cNvSpPr/>
          <p:nvPr/>
        </p:nvSpPr>
        <p:spPr>
          <a:xfrm rot="904503">
            <a:off x="7957274" y="195408"/>
            <a:ext cx="291770" cy="510726"/>
          </a:xfrm>
          <a:prstGeom prst="flowChartInputOutput">
            <a:avLst/>
          </a:prstGeom>
          <a:solidFill>
            <a:schemeClr val="accent2">
              <a:lumMod val="75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" name="Flowchart: Data 6"/>
          <p:cNvSpPr/>
          <p:nvPr/>
        </p:nvSpPr>
        <p:spPr>
          <a:xfrm rot="904503">
            <a:off x="8042391" y="361905"/>
            <a:ext cx="291770" cy="510726"/>
          </a:xfrm>
          <a:prstGeom prst="flowChartInputOutput">
            <a:avLst/>
          </a:prstGeom>
          <a:solidFill>
            <a:schemeClr val="accent2">
              <a:lumMod val="75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" name="TextBox 7"/>
          <p:cNvSpPr txBox="1"/>
          <p:nvPr/>
        </p:nvSpPr>
        <p:spPr>
          <a:xfrm>
            <a:off x="3528272" y="266105"/>
            <a:ext cx="36766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2400" b="1" i="1" dirty="0">
                <a:solidFill>
                  <a:schemeClr val="bg1"/>
                </a:solidFill>
              </a:rPr>
              <a:t>UPAYA PENANGGULANGAN</a:t>
            </a:r>
          </a:p>
        </p:txBody>
      </p:sp>
      <p:sp>
        <p:nvSpPr>
          <p:cNvPr id="9" name="Regular Pentagon 8"/>
          <p:cNvSpPr/>
          <p:nvPr/>
        </p:nvSpPr>
        <p:spPr>
          <a:xfrm flipV="1">
            <a:off x="8493558" y="-3"/>
            <a:ext cx="1406443" cy="1001213"/>
          </a:xfrm>
          <a:prstGeom prst="pentagon">
            <a:avLst/>
          </a:prstGeom>
          <a:solidFill>
            <a:srgbClr val="68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10" name="Picture 7" descr="C:\Users\Window 8\Downloads\Lambang_Polda_Metro_Jaya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7678" y="71267"/>
            <a:ext cx="638201" cy="858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9419549" y="810326"/>
            <a:ext cx="98383" cy="5451390"/>
          </a:xfrm>
          <a:prstGeom prst="rect">
            <a:avLst/>
          </a:prstGeom>
          <a:solidFill>
            <a:srgbClr val="68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" name="TextBox 11"/>
          <p:cNvSpPr txBox="1"/>
          <p:nvPr/>
        </p:nvSpPr>
        <p:spPr>
          <a:xfrm>
            <a:off x="117250" y="745272"/>
            <a:ext cx="4606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dirty="0"/>
              <a:t>ANTISIPASI TAWURAN KELOMPOK ANAK MUDA</a:t>
            </a:r>
          </a:p>
        </p:txBody>
      </p:sp>
      <p:sp>
        <p:nvSpPr>
          <p:cNvPr id="13" name="Rectangle 12"/>
          <p:cNvSpPr/>
          <p:nvPr/>
        </p:nvSpPr>
        <p:spPr>
          <a:xfrm>
            <a:off x="224072" y="1016690"/>
            <a:ext cx="4392488" cy="45719"/>
          </a:xfrm>
          <a:prstGeom prst="rect">
            <a:avLst/>
          </a:prstGeom>
          <a:solidFill>
            <a:srgbClr val="68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4" name="TextBox 23"/>
          <p:cNvSpPr txBox="1"/>
          <p:nvPr/>
        </p:nvSpPr>
        <p:spPr>
          <a:xfrm>
            <a:off x="223328" y="1240282"/>
            <a:ext cx="73219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600" b="1" i="1" dirty="0"/>
              <a:t>1. Razia titik kumpul/basecamp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32540" y="1978831"/>
            <a:ext cx="1847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d-ID" sz="1600" b="1" i="1" dirty="0"/>
          </a:p>
        </p:txBody>
      </p:sp>
      <p:sp>
        <p:nvSpPr>
          <p:cNvPr id="16" name="Rectangle 15"/>
          <p:cNvSpPr/>
          <p:nvPr/>
        </p:nvSpPr>
        <p:spPr>
          <a:xfrm>
            <a:off x="248585" y="1495239"/>
            <a:ext cx="167911" cy="4571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9" name="Rectangle 28"/>
          <p:cNvSpPr/>
          <p:nvPr/>
        </p:nvSpPr>
        <p:spPr>
          <a:xfrm>
            <a:off x="248585" y="1640193"/>
            <a:ext cx="167911" cy="4571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38" name="Picture 4" descr="C:\Users\Window 8\Downloads\logo-presisi-text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139" y="180578"/>
            <a:ext cx="1872120" cy="563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/>
          <p:cNvSpPr txBox="1"/>
          <p:nvPr/>
        </p:nvSpPr>
        <p:spPr>
          <a:xfrm>
            <a:off x="219075" y="1525736"/>
            <a:ext cx="59285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600" b="1" i="1" dirty="0"/>
              <a:t>2. Gakum pelaku (pengukapan tawuran kmrn dan dokumentasinya)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219076" y="1873424"/>
            <a:ext cx="82744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dirty="0"/>
              <a:t>3</a:t>
            </a:r>
            <a:r>
              <a:rPr lang="id-ID" sz="1600" b="1" i="1" dirty="0"/>
              <a:t>. Data pelaku tawuran 3 bulan terakhir  lokasinya,  bb nya dan tindakan yg kita lakukan//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85815" y="2229786"/>
            <a:ext cx="73219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600" b="1" i="1" dirty="0"/>
              <a:t>4. Hasil rapat dan kesepakatan sama para kepala sekolah</a:t>
            </a:r>
            <a:endParaRPr lang="id-ID" sz="1600" b="1" i="1" dirty="0"/>
          </a:p>
        </p:txBody>
      </p:sp>
      <p:sp>
        <p:nvSpPr>
          <p:cNvPr id="32" name="TextBox 31"/>
          <p:cNvSpPr txBox="1"/>
          <p:nvPr/>
        </p:nvSpPr>
        <p:spPr>
          <a:xfrm>
            <a:off x="185815" y="2589565"/>
            <a:ext cx="73219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600" b="1" i="1" dirty="0"/>
              <a:t>5. Hasil rapat dan kesepakatan dwngan rw lubang buaya</a:t>
            </a:r>
            <a:endParaRPr lang="id-ID" sz="1600" b="1" i="1" dirty="0"/>
          </a:p>
        </p:txBody>
      </p:sp>
      <p:sp>
        <p:nvSpPr>
          <p:cNvPr id="33" name="TextBox 32"/>
          <p:cNvSpPr txBox="1"/>
          <p:nvPr/>
        </p:nvSpPr>
        <p:spPr>
          <a:xfrm>
            <a:off x="174165" y="2916813"/>
            <a:ext cx="73219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600" b="1" i="1" dirty="0"/>
              <a:t>6. Hasil kunjungan kanit provost ke pelaku tawuran (perkwmbangan anaknya skrg)</a:t>
            </a:r>
            <a:endParaRPr lang="id-ID" sz="1600" b="1" i="1" dirty="0"/>
          </a:p>
        </p:txBody>
      </p:sp>
      <p:sp>
        <p:nvSpPr>
          <p:cNvPr id="34" name="TextBox 33"/>
          <p:cNvSpPr txBox="1"/>
          <p:nvPr/>
        </p:nvSpPr>
        <p:spPr>
          <a:xfrm>
            <a:off x="185815" y="3253189"/>
            <a:ext cx="73219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600" b="1" i="1" dirty="0"/>
              <a:t>7. Sosialisasi hotline (no telp polsek dan no kasat intel)</a:t>
            </a:r>
            <a:endParaRPr lang="id-ID" sz="1600" b="1" i="1" dirty="0"/>
          </a:p>
        </p:txBody>
      </p:sp>
      <p:sp>
        <p:nvSpPr>
          <p:cNvPr id="36" name="TextBox 35"/>
          <p:cNvSpPr txBox="1"/>
          <p:nvPr/>
        </p:nvSpPr>
        <p:spPr>
          <a:xfrm>
            <a:off x="193139" y="3611689"/>
            <a:ext cx="91888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600" b="1" i="1" dirty="0"/>
              <a:t>8. Pengaktifan pospol lb buaya dimalam hari sbg pos pokdar dan timkeamanan rw gabung dengan patko</a:t>
            </a:r>
            <a:endParaRPr lang="id-ID" sz="1600" b="1" i="1" dirty="0"/>
          </a:p>
        </p:txBody>
      </p:sp>
      <p:sp>
        <p:nvSpPr>
          <p:cNvPr id="37" name="TextBox 36"/>
          <p:cNvSpPr txBox="1"/>
          <p:nvPr/>
        </p:nvSpPr>
        <p:spPr>
          <a:xfrm>
            <a:off x="176750" y="3948028"/>
            <a:ext cx="8979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600" b="1" i="1" dirty="0"/>
              <a:t>9. Penyedian ripiter dan ht jalur bawah oleh rw se kel lb buaya untuk koordinasi saat melaksanakan </a:t>
            </a:r>
            <a:r>
              <a:rPr lang="fi-FI" sz="1600" b="1" i="1" dirty="0" err="1"/>
              <a:t>patroli</a:t>
            </a:r>
            <a:r>
              <a:rPr lang="fi-FI" sz="1600" b="1" i="1" dirty="0"/>
              <a:t> </a:t>
            </a:r>
            <a:endParaRPr lang="id-ID" sz="1600" b="1" i="1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54A319A-D7DF-9247-94C9-74B7A8C9BA68}"/>
              </a:ext>
            </a:extLst>
          </p:cNvPr>
          <p:cNvSpPr txBox="1"/>
          <p:nvPr/>
        </p:nvSpPr>
        <p:spPr>
          <a:xfrm>
            <a:off x="117250" y="4594044"/>
            <a:ext cx="89797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600" b="1" i="1" dirty="0"/>
              <a:t>10. </a:t>
            </a:r>
            <a:r>
              <a:rPr lang="fi-FI" sz="1600" b="1" i="1" dirty="0" err="1"/>
              <a:t>Upaya</a:t>
            </a:r>
            <a:r>
              <a:rPr lang="fi-FI" sz="1600" b="1" i="1" dirty="0"/>
              <a:t> </a:t>
            </a:r>
            <a:r>
              <a:rPr lang="fi-FI" sz="1600" b="1" i="1" dirty="0" err="1"/>
              <a:t>melakakukan</a:t>
            </a:r>
            <a:r>
              <a:rPr lang="fi-FI" sz="1600" b="1" i="1" dirty="0"/>
              <a:t> </a:t>
            </a:r>
            <a:r>
              <a:rPr lang="fi-FI" sz="1600" b="1" i="1" dirty="0" err="1"/>
              <a:t>penanggulan</a:t>
            </a:r>
            <a:r>
              <a:rPr lang="fi-FI" sz="1600" b="1" i="1" dirty="0"/>
              <a:t> </a:t>
            </a:r>
            <a:r>
              <a:rPr lang="fi-FI" sz="1600" b="1" i="1" dirty="0" err="1"/>
              <a:t>dengan</a:t>
            </a:r>
            <a:r>
              <a:rPr lang="fi-FI" sz="1600" b="1" i="1" dirty="0"/>
              <a:t> </a:t>
            </a:r>
            <a:r>
              <a:rPr lang="fi-FI" sz="1600" b="1" i="1" dirty="0" err="1"/>
              <a:t>membuat</a:t>
            </a:r>
            <a:r>
              <a:rPr lang="fi-FI" sz="1600" b="1" i="1" dirty="0"/>
              <a:t> </a:t>
            </a:r>
            <a:r>
              <a:rPr lang="fi-FI" sz="1600" b="1" i="1" dirty="0" err="1"/>
              <a:t>turnamen</a:t>
            </a:r>
            <a:r>
              <a:rPr lang="fi-FI" sz="1600" b="1" i="1" dirty="0"/>
              <a:t> </a:t>
            </a:r>
            <a:r>
              <a:rPr lang="fi-FI" sz="1600" b="1" i="1" dirty="0" err="1"/>
              <a:t>esport</a:t>
            </a:r>
            <a:endParaRPr lang="id-ID" sz="1600" b="1" i="1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2A139AC-F5D6-7B49-83E4-620C8FF59BB2}"/>
              </a:ext>
            </a:extLst>
          </p:cNvPr>
          <p:cNvSpPr txBox="1"/>
          <p:nvPr/>
        </p:nvSpPr>
        <p:spPr>
          <a:xfrm>
            <a:off x="138210" y="4916885"/>
            <a:ext cx="89797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600" b="1" i="1" dirty="0"/>
              <a:t>11. </a:t>
            </a:r>
            <a:endParaRPr lang="id-ID" sz="1600" b="1" i="1" dirty="0"/>
          </a:p>
        </p:txBody>
      </p:sp>
    </p:spTree>
    <p:extLst>
      <p:ext uri="{BB962C8B-B14F-4D97-AF65-F5344CB8AC3E}">
        <p14:creationId xmlns:p14="http://schemas.microsoft.com/office/powerpoint/2010/main" val="2629164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C:\Users\Window 8\Downloads\kisspng-building-cartoon-city-skyscraper-5ab5c2586b4c43.8911804115218612084395.jpg">
            <a:extLst>
              <a:ext uri="{FF2B5EF4-FFF2-40B4-BE49-F238E27FC236}">
                <a16:creationId xmlns:a16="http://schemas.microsoft.com/office/drawing/2014/main" id="{EDB662AC-05A7-A37C-8878-9CA3D6432F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  <a14:imgEffect>
                      <a14:sharpenSoften amount="-8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0799" y="-41127"/>
            <a:ext cx="9975066" cy="6899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Parallelogram 2">
            <a:extLst>
              <a:ext uri="{FF2B5EF4-FFF2-40B4-BE49-F238E27FC236}">
                <a16:creationId xmlns:a16="http://schemas.microsoft.com/office/drawing/2014/main" id="{255B8620-0F57-6E6D-A4A7-E3E0D60262AD}"/>
              </a:ext>
            </a:extLst>
          </p:cNvPr>
          <p:cNvSpPr/>
          <p:nvPr/>
        </p:nvSpPr>
        <p:spPr>
          <a:xfrm>
            <a:off x="2502848" y="332750"/>
            <a:ext cx="5976664" cy="432048"/>
          </a:xfrm>
          <a:prstGeom prst="parallelogram">
            <a:avLst/>
          </a:prstGeom>
          <a:solidFill>
            <a:srgbClr val="C00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" name="Parallelogram 3">
            <a:extLst>
              <a:ext uri="{FF2B5EF4-FFF2-40B4-BE49-F238E27FC236}">
                <a16:creationId xmlns:a16="http://schemas.microsoft.com/office/drawing/2014/main" id="{0CD1AB2F-CC16-612C-9FF8-4617E2CB68C5}"/>
              </a:ext>
            </a:extLst>
          </p:cNvPr>
          <p:cNvSpPr/>
          <p:nvPr/>
        </p:nvSpPr>
        <p:spPr>
          <a:xfrm>
            <a:off x="2378264" y="254072"/>
            <a:ext cx="5976664" cy="432048"/>
          </a:xfrm>
          <a:prstGeom prst="parallelogram">
            <a:avLst/>
          </a:prstGeom>
          <a:solidFill>
            <a:srgbClr val="C00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" name="Flowchart: Data 4">
            <a:extLst>
              <a:ext uri="{FF2B5EF4-FFF2-40B4-BE49-F238E27FC236}">
                <a16:creationId xmlns:a16="http://schemas.microsoft.com/office/drawing/2014/main" id="{337EA289-214E-172A-98EC-9FA94944B3ED}"/>
              </a:ext>
            </a:extLst>
          </p:cNvPr>
          <p:cNvSpPr/>
          <p:nvPr/>
        </p:nvSpPr>
        <p:spPr>
          <a:xfrm rot="904503">
            <a:off x="2250820" y="214733"/>
            <a:ext cx="504056" cy="510726"/>
          </a:xfrm>
          <a:prstGeom prst="flowChartInputOutput">
            <a:avLst/>
          </a:prstGeom>
          <a:solidFill>
            <a:schemeClr val="accent2">
              <a:lumMod val="75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" name="Flowchart: Data 5">
            <a:extLst>
              <a:ext uri="{FF2B5EF4-FFF2-40B4-BE49-F238E27FC236}">
                <a16:creationId xmlns:a16="http://schemas.microsoft.com/office/drawing/2014/main" id="{9FFDB63F-1D47-6BC4-68F7-0333B9489DF0}"/>
              </a:ext>
            </a:extLst>
          </p:cNvPr>
          <p:cNvSpPr/>
          <p:nvPr/>
        </p:nvSpPr>
        <p:spPr>
          <a:xfrm rot="904503">
            <a:off x="7957274" y="195408"/>
            <a:ext cx="291770" cy="510726"/>
          </a:xfrm>
          <a:prstGeom prst="flowChartInputOutput">
            <a:avLst/>
          </a:prstGeom>
          <a:solidFill>
            <a:schemeClr val="accent2">
              <a:lumMod val="75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" name="Flowchart: Data 6">
            <a:extLst>
              <a:ext uri="{FF2B5EF4-FFF2-40B4-BE49-F238E27FC236}">
                <a16:creationId xmlns:a16="http://schemas.microsoft.com/office/drawing/2014/main" id="{17210CEA-0D69-054E-1CC5-170E9AC9FDAB}"/>
              </a:ext>
            </a:extLst>
          </p:cNvPr>
          <p:cNvSpPr/>
          <p:nvPr/>
        </p:nvSpPr>
        <p:spPr>
          <a:xfrm rot="904503">
            <a:off x="8042391" y="361905"/>
            <a:ext cx="291770" cy="510726"/>
          </a:xfrm>
          <a:prstGeom prst="flowChartInputOutput">
            <a:avLst/>
          </a:prstGeom>
          <a:solidFill>
            <a:schemeClr val="accent2">
              <a:lumMod val="75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E5834A-8E3E-8831-083D-0F29C8C1A41F}"/>
              </a:ext>
            </a:extLst>
          </p:cNvPr>
          <p:cNvSpPr txBox="1"/>
          <p:nvPr/>
        </p:nvSpPr>
        <p:spPr>
          <a:xfrm>
            <a:off x="3132484" y="236650"/>
            <a:ext cx="41917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>
                <a:solidFill>
                  <a:schemeClr val="bg1"/>
                </a:solidFill>
              </a:rPr>
              <a:t>PENANGGULANGAN TAWURAN</a:t>
            </a:r>
            <a:endParaRPr lang="id-ID" sz="2400" b="1" i="1" dirty="0">
              <a:solidFill>
                <a:schemeClr val="bg1"/>
              </a:solidFill>
            </a:endParaRPr>
          </a:p>
        </p:txBody>
      </p:sp>
      <p:sp>
        <p:nvSpPr>
          <p:cNvPr id="9" name="Regular Pentagon 8">
            <a:extLst>
              <a:ext uri="{FF2B5EF4-FFF2-40B4-BE49-F238E27FC236}">
                <a16:creationId xmlns:a16="http://schemas.microsoft.com/office/drawing/2014/main" id="{CF4FF238-1C76-06F3-FDF3-AAB4A63C2338}"/>
              </a:ext>
            </a:extLst>
          </p:cNvPr>
          <p:cNvSpPr/>
          <p:nvPr/>
        </p:nvSpPr>
        <p:spPr>
          <a:xfrm flipV="1">
            <a:off x="8493558" y="-3"/>
            <a:ext cx="1406443" cy="1001213"/>
          </a:xfrm>
          <a:prstGeom prst="pentagon">
            <a:avLst/>
          </a:prstGeom>
          <a:solidFill>
            <a:srgbClr val="68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10" name="Picture 7" descr="C:\Users\Window 8\Downloads\Lambang_Polda_Metro_Jaya.png">
            <a:extLst>
              <a:ext uri="{FF2B5EF4-FFF2-40B4-BE49-F238E27FC236}">
                <a16:creationId xmlns:a16="http://schemas.microsoft.com/office/drawing/2014/main" id="{047FF115-BBC0-83C5-C496-503452C38D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7678" y="71267"/>
            <a:ext cx="638201" cy="858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C:\Users\Window 8\Downloads\logo-presisi-text.png">
            <a:extLst>
              <a:ext uri="{FF2B5EF4-FFF2-40B4-BE49-F238E27FC236}">
                <a16:creationId xmlns:a16="http://schemas.microsoft.com/office/drawing/2014/main" id="{E637D6E2-5E0C-2B8D-FBB8-C1C68BA1E4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550" y="253788"/>
            <a:ext cx="1872120" cy="563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B45C2D7C-FB9F-8007-508A-256504411E16}"/>
              </a:ext>
            </a:extLst>
          </p:cNvPr>
          <p:cNvSpPr txBox="1"/>
          <p:nvPr/>
        </p:nvSpPr>
        <p:spPr>
          <a:xfrm>
            <a:off x="2935986" y="2086104"/>
            <a:ext cx="6933501" cy="307777"/>
          </a:xfrm>
          <a:prstGeom prst="rect">
            <a:avLst/>
          </a:prstGeom>
          <a:solidFill>
            <a:srgbClr val="00B0F0"/>
          </a:solidFill>
        </p:spPr>
        <p:txBody>
          <a:bodyPr wrap="none" rtlCol="0">
            <a:spAutoFit/>
          </a:bodyPr>
          <a:lstStyle/>
          <a:p>
            <a:r>
              <a:rPr lang="en-US" sz="1400" b="1" i="1" dirty="0">
                <a:solidFill>
                  <a:schemeClr val="bg1"/>
                </a:solidFill>
              </a:rPr>
              <a:t>-   RAPAT KOORDINASI 3 PILAR  KEPALA SEKOLAH SMP,SMA,SMK SE KECAMATAN CIPAYUNG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9995AAF-2768-E201-2210-7181F4969E26}"/>
              </a:ext>
            </a:extLst>
          </p:cNvPr>
          <p:cNvSpPr txBox="1"/>
          <p:nvPr/>
        </p:nvSpPr>
        <p:spPr>
          <a:xfrm>
            <a:off x="19578" y="962025"/>
            <a:ext cx="5586081" cy="400110"/>
          </a:xfrm>
          <a:prstGeom prst="rect">
            <a:avLst/>
          </a:prstGeom>
          <a:solidFill>
            <a:srgbClr val="00B0F0"/>
          </a:solidFill>
        </p:spPr>
        <p:txBody>
          <a:bodyPr wrap="none" rtlCol="0">
            <a:spAutoFit/>
          </a:bodyPr>
          <a:lstStyle/>
          <a:p>
            <a:r>
              <a:rPr lang="en-US" sz="2000" b="1" i="1" dirty="0">
                <a:solidFill>
                  <a:schemeClr val="bg1"/>
                </a:solidFill>
              </a:rPr>
              <a:t>-   PATROLI PIKET FUNGSI SAAT JAM – JAM RAWAN </a:t>
            </a:r>
            <a:endParaRPr lang="id-ID" sz="2000" b="1" i="1" dirty="0">
              <a:solidFill>
                <a:schemeClr val="bg1"/>
              </a:solidFill>
            </a:endParaRP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CD2ACFF8-E66E-FB6A-3C5E-5396E752A55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7268" y="1586703"/>
            <a:ext cx="628847" cy="1117950"/>
          </a:xfrm>
          <a:prstGeom prst="rect">
            <a:avLst/>
          </a:prstGeom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F3BDE485-F2B3-4595-77B6-B28E959CBA3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203" y="1575373"/>
            <a:ext cx="1433446" cy="1076484"/>
          </a:xfrm>
          <a:prstGeom prst="rect">
            <a:avLst/>
          </a:prstGeom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74C6850A-2890-B7D3-827F-9C20B9252B97}"/>
              </a:ext>
            </a:extLst>
          </p:cNvPr>
          <p:cNvSpPr txBox="1"/>
          <p:nvPr/>
        </p:nvSpPr>
        <p:spPr>
          <a:xfrm>
            <a:off x="2938734" y="1516054"/>
            <a:ext cx="58153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1600" b="1" i="1" dirty="0">
                <a:solidFill>
                  <a:schemeClr val="bg1"/>
                </a:solidFill>
              </a:rPr>
              <a:t>BERHASIL MENGAMANKAN PELAKU YANG AKAN MELAKUKAN</a:t>
            </a:r>
          </a:p>
          <a:p>
            <a:r>
              <a:rPr lang="en-US" sz="1600" b="1" i="1" dirty="0">
                <a:solidFill>
                  <a:schemeClr val="bg1"/>
                </a:solidFill>
              </a:rPr>
              <a:t>      AKSI TAWURAN BERIKUT BARANG BUKTI</a:t>
            </a:r>
            <a:endParaRPr lang="id-ID" sz="1600" b="1" i="1" dirty="0">
              <a:solidFill>
                <a:schemeClr val="bg1"/>
              </a:solidFill>
            </a:endParaRP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B1D520EF-E7AB-760F-C60A-9798EF5BE71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9358" y="2475675"/>
            <a:ext cx="1244273" cy="829515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DA06932F-2667-D38D-C860-4B7CE38418DD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8841" y="2471978"/>
            <a:ext cx="1289828" cy="859886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18B9E8D2-A413-3231-C501-F2C587837202}"/>
              </a:ext>
            </a:extLst>
          </p:cNvPr>
          <p:cNvSpPr txBox="1"/>
          <p:nvPr/>
        </p:nvSpPr>
        <p:spPr>
          <a:xfrm>
            <a:off x="270808" y="3466508"/>
            <a:ext cx="5423828" cy="52322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1400" b="1" i="1" dirty="0">
                <a:solidFill>
                  <a:schemeClr val="bg1"/>
                </a:solidFill>
              </a:rPr>
              <a:t>TIGA PILAR BERSAMA TOKOH MASYARAKAT, KETUA RW ,RT </a:t>
            </a:r>
          </a:p>
          <a:p>
            <a:pPr marL="342900" indent="-342900">
              <a:buFontTx/>
              <a:buChar char="-"/>
            </a:pPr>
            <a:r>
              <a:rPr lang="en-US" sz="1400" b="1" i="1" dirty="0">
                <a:solidFill>
                  <a:schemeClr val="bg1"/>
                </a:solidFill>
              </a:rPr>
              <a:t>PENANGANAN KENAKALANREMAJA DAN ANTISIPASI TAWURAN</a:t>
            </a: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CC4BC071-1301-ACA3-BD2C-B8DC56B475FD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4636" y="2477009"/>
            <a:ext cx="1343587" cy="895724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EA4B65DD-6725-5190-3340-B65EE4CA3BB2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0299" y="4071469"/>
            <a:ext cx="1415409" cy="944067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F1A96B52-9549-AE94-EEDE-555547EACB56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6623" y="4083503"/>
            <a:ext cx="1415409" cy="943606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71AD2034-BB6D-83BA-2123-C9DE283506D1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6734" y="4056282"/>
            <a:ext cx="1276783" cy="957587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sp>
        <p:nvSpPr>
          <p:cNvPr id="2048" name="TextBox 2047">
            <a:extLst>
              <a:ext uri="{FF2B5EF4-FFF2-40B4-BE49-F238E27FC236}">
                <a16:creationId xmlns:a16="http://schemas.microsoft.com/office/drawing/2014/main" id="{47A76925-6415-9544-234A-5E6722B148EC}"/>
              </a:ext>
            </a:extLst>
          </p:cNvPr>
          <p:cNvSpPr txBox="1"/>
          <p:nvPr/>
        </p:nvSpPr>
        <p:spPr>
          <a:xfrm>
            <a:off x="7283307" y="4706530"/>
            <a:ext cx="1958639" cy="307777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1400" b="1" i="1" dirty="0">
                <a:solidFill>
                  <a:schemeClr val="bg1"/>
                </a:solidFill>
              </a:rPr>
              <a:t>PATROLI CYBER</a:t>
            </a:r>
          </a:p>
        </p:txBody>
      </p:sp>
      <p:pic>
        <p:nvPicPr>
          <p:cNvPr id="2052" name="Picture 2051">
            <a:extLst>
              <a:ext uri="{FF2B5EF4-FFF2-40B4-BE49-F238E27FC236}">
                <a16:creationId xmlns:a16="http://schemas.microsoft.com/office/drawing/2014/main" id="{F9EEA1FF-5759-1BCA-A2D7-8A9B5705D039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0222" y="5170288"/>
            <a:ext cx="2621285" cy="993650"/>
          </a:xfrm>
          <a:prstGeom prst="rect">
            <a:avLst/>
          </a:prstGeom>
        </p:spPr>
      </p:pic>
      <p:sp>
        <p:nvSpPr>
          <p:cNvPr id="2056" name="TextBox 2055">
            <a:extLst>
              <a:ext uri="{FF2B5EF4-FFF2-40B4-BE49-F238E27FC236}">
                <a16:creationId xmlns:a16="http://schemas.microsoft.com/office/drawing/2014/main" id="{70C10F95-7AAD-51FE-4610-330A95BD0F84}"/>
              </a:ext>
            </a:extLst>
          </p:cNvPr>
          <p:cNvSpPr txBox="1"/>
          <p:nvPr/>
        </p:nvSpPr>
        <p:spPr>
          <a:xfrm>
            <a:off x="7500192" y="6163938"/>
            <a:ext cx="1958639" cy="307777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1400" b="1" i="1" dirty="0">
                <a:solidFill>
                  <a:schemeClr val="bg1"/>
                </a:solidFill>
              </a:rPr>
              <a:t>UNIT INTELKAM</a:t>
            </a:r>
          </a:p>
        </p:txBody>
      </p:sp>
      <p:sp>
        <p:nvSpPr>
          <p:cNvPr id="2057" name="TextBox 2056">
            <a:extLst>
              <a:ext uri="{FF2B5EF4-FFF2-40B4-BE49-F238E27FC236}">
                <a16:creationId xmlns:a16="http://schemas.microsoft.com/office/drawing/2014/main" id="{0E76C495-4ED2-64ED-4EC2-F259B55964C0}"/>
              </a:ext>
            </a:extLst>
          </p:cNvPr>
          <p:cNvSpPr txBox="1"/>
          <p:nvPr/>
        </p:nvSpPr>
        <p:spPr>
          <a:xfrm>
            <a:off x="11733" y="5208606"/>
            <a:ext cx="6689780" cy="307777"/>
          </a:xfrm>
          <a:prstGeom prst="rect">
            <a:avLst/>
          </a:prstGeom>
          <a:solidFill>
            <a:srgbClr val="00B0F0"/>
          </a:solidFill>
        </p:spPr>
        <p:txBody>
          <a:bodyPr wrap="non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1400" b="1" i="1" dirty="0">
                <a:solidFill>
                  <a:schemeClr val="bg1"/>
                </a:solidFill>
              </a:rPr>
              <a:t>MELAKSANAKAN SAMBANG KE RUMAH WARGA YG ANAKNYA TERLIBAT TAWURAN</a:t>
            </a:r>
            <a:endParaRPr lang="id-ID" sz="1400" b="1" i="1" dirty="0">
              <a:solidFill>
                <a:schemeClr val="bg1"/>
              </a:solidFill>
            </a:endParaRPr>
          </a:p>
        </p:txBody>
      </p:sp>
      <p:pic>
        <p:nvPicPr>
          <p:cNvPr id="2060" name="Picture 2059">
            <a:extLst>
              <a:ext uri="{FF2B5EF4-FFF2-40B4-BE49-F238E27FC236}">
                <a16:creationId xmlns:a16="http://schemas.microsoft.com/office/drawing/2014/main" id="{1B45A6A5-C9D4-5859-30C5-A07569898BF0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1798" y="5587429"/>
            <a:ext cx="1452413" cy="1089310"/>
          </a:xfrm>
          <a:prstGeom prst="rect">
            <a:avLst/>
          </a:prstGeom>
        </p:spPr>
      </p:pic>
      <p:pic>
        <p:nvPicPr>
          <p:cNvPr id="2062" name="Picture 2061">
            <a:extLst>
              <a:ext uri="{FF2B5EF4-FFF2-40B4-BE49-F238E27FC236}">
                <a16:creationId xmlns:a16="http://schemas.microsoft.com/office/drawing/2014/main" id="{2A8DB0B4-54D1-FC34-5B2A-2B34348954B4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648" y="5577334"/>
            <a:ext cx="1452413" cy="1089309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47A76925-6415-9544-234A-5E6722B148EC}"/>
              </a:ext>
            </a:extLst>
          </p:cNvPr>
          <p:cNvSpPr txBox="1"/>
          <p:nvPr/>
        </p:nvSpPr>
        <p:spPr>
          <a:xfrm>
            <a:off x="3912909" y="5697418"/>
            <a:ext cx="1958639" cy="738664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sv-SE" sz="1400" b="1" i="1" dirty="0">
                <a:solidFill>
                  <a:schemeClr val="bg1"/>
                </a:solidFill>
              </a:rPr>
              <a:t>Telp hotline</a:t>
            </a:r>
          </a:p>
          <a:p>
            <a:r>
              <a:rPr lang="sv-SE" sz="1400" b="1" i="1" dirty="0">
                <a:solidFill>
                  <a:schemeClr val="bg1"/>
                </a:solidFill>
              </a:rPr>
              <a:t> 021-87780045 dan 082213328232</a:t>
            </a:r>
            <a:endParaRPr lang="en-US" sz="1400" b="1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983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C:\Users\Window 8\Downloads\kisspng-building-cartoon-city-skyscraper-5ab5c2586b4c43.8911804115218612084395.jpg">
            <a:extLst>
              <a:ext uri="{FF2B5EF4-FFF2-40B4-BE49-F238E27FC236}">
                <a16:creationId xmlns:a16="http://schemas.microsoft.com/office/drawing/2014/main" id="{EDB662AC-05A7-A37C-8878-9CA3D6432F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  <a14:imgEffect>
                      <a14:sharpenSoften amount="-8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0799" y="16944"/>
            <a:ext cx="9975066" cy="6899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Parallelogram 2">
            <a:extLst>
              <a:ext uri="{FF2B5EF4-FFF2-40B4-BE49-F238E27FC236}">
                <a16:creationId xmlns:a16="http://schemas.microsoft.com/office/drawing/2014/main" id="{255B8620-0F57-6E6D-A4A7-E3E0D60262AD}"/>
              </a:ext>
            </a:extLst>
          </p:cNvPr>
          <p:cNvSpPr/>
          <p:nvPr/>
        </p:nvSpPr>
        <p:spPr>
          <a:xfrm>
            <a:off x="2502848" y="332750"/>
            <a:ext cx="5976664" cy="432048"/>
          </a:xfrm>
          <a:prstGeom prst="parallelogram">
            <a:avLst/>
          </a:prstGeom>
          <a:solidFill>
            <a:srgbClr val="C00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" name="Parallelogram 3">
            <a:extLst>
              <a:ext uri="{FF2B5EF4-FFF2-40B4-BE49-F238E27FC236}">
                <a16:creationId xmlns:a16="http://schemas.microsoft.com/office/drawing/2014/main" id="{0CD1AB2F-CC16-612C-9FF8-4617E2CB68C5}"/>
              </a:ext>
            </a:extLst>
          </p:cNvPr>
          <p:cNvSpPr/>
          <p:nvPr/>
        </p:nvSpPr>
        <p:spPr>
          <a:xfrm>
            <a:off x="2378264" y="254072"/>
            <a:ext cx="5976664" cy="432048"/>
          </a:xfrm>
          <a:prstGeom prst="parallelogram">
            <a:avLst/>
          </a:prstGeom>
          <a:solidFill>
            <a:srgbClr val="C00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" name="Flowchart: Data 4">
            <a:extLst>
              <a:ext uri="{FF2B5EF4-FFF2-40B4-BE49-F238E27FC236}">
                <a16:creationId xmlns:a16="http://schemas.microsoft.com/office/drawing/2014/main" id="{337EA289-214E-172A-98EC-9FA94944B3ED}"/>
              </a:ext>
            </a:extLst>
          </p:cNvPr>
          <p:cNvSpPr/>
          <p:nvPr/>
        </p:nvSpPr>
        <p:spPr>
          <a:xfrm rot="904503">
            <a:off x="2250820" y="214733"/>
            <a:ext cx="504056" cy="510726"/>
          </a:xfrm>
          <a:prstGeom prst="flowChartInputOutput">
            <a:avLst/>
          </a:prstGeom>
          <a:solidFill>
            <a:schemeClr val="accent2">
              <a:lumMod val="75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" name="Flowchart: Data 5">
            <a:extLst>
              <a:ext uri="{FF2B5EF4-FFF2-40B4-BE49-F238E27FC236}">
                <a16:creationId xmlns:a16="http://schemas.microsoft.com/office/drawing/2014/main" id="{9FFDB63F-1D47-6BC4-68F7-0333B9489DF0}"/>
              </a:ext>
            </a:extLst>
          </p:cNvPr>
          <p:cNvSpPr/>
          <p:nvPr/>
        </p:nvSpPr>
        <p:spPr>
          <a:xfrm rot="904503">
            <a:off x="7957274" y="195408"/>
            <a:ext cx="291770" cy="510726"/>
          </a:xfrm>
          <a:prstGeom prst="flowChartInputOutput">
            <a:avLst/>
          </a:prstGeom>
          <a:solidFill>
            <a:schemeClr val="accent2">
              <a:lumMod val="75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" name="Flowchart: Data 6">
            <a:extLst>
              <a:ext uri="{FF2B5EF4-FFF2-40B4-BE49-F238E27FC236}">
                <a16:creationId xmlns:a16="http://schemas.microsoft.com/office/drawing/2014/main" id="{17210CEA-0D69-054E-1CC5-170E9AC9FDAB}"/>
              </a:ext>
            </a:extLst>
          </p:cNvPr>
          <p:cNvSpPr/>
          <p:nvPr/>
        </p:nvSpPr>
        <p:spPr>
          <a:xfrm rot="904503">
            <a:off x="8042391" y="361905"/>
            <a:ext cx="291770" cy="510726"/>
          </a:xfrm>
          <a:prstGeom prst="flowChartInputOutput">
            <a:avLst/>
          </a:prstGeom>
          <a:solidFill>
            <a:schemeClr val="accent2">
              <a:lumMod val="75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E5834A-8E3E-8831-083D-0F29C8C1A41F}"/>
              </a:ext>
            </a:extLst>
          </p:cNvPr>
          <p:cNvSpPr txBox="1"/>
          <p:nvPr/>
        </p:nvSpPr>
        <p:spPr>
          <a:xfrm>
            <a:off x="3132484" y="236650"/>
            <a:ext cx="4827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>
                <a:solidFill>
                  <a:schemeClr val="bg1"/>
                </a:solidFill>
              </a:rPr>
              <a:t>UPAYA YANG DILAKUKAN DAN HASIL</a:t>
            </a:r>
            <a:endParaRPr lang="id-ID" sz="2400" b="1" i="1" dirty="0">
              <a:solidFill>
                <a:schemeClr val="bg1"/>
              </a:solidFill>
            </a:endParaRPr>
          </a:p>
        </p:txBody>
      </p:sp>
      <p:sp>
        <p:nvSpPr>
          <p:cNvPr id="9" name="Regular Pentagon 8">
            <a:extLst>
              <a:ext uri="{FF2B5EF4-FFF2-40B4-BE49-F238E27FC236}">
                <a16:creationId xmlns:a16="http://schemas.microsoft.com/office/drawing/2014/main" id="{CF4FF238-1C76-06F3-FDF3-AAB4A63C2338}"/>
              </a:ext>
            </a:extLst>
          </p:cNvPr>
          <p:cNvSpPr/>
          <p:nvPr/>
        </p:nvSpPr>
        <p:spPr>
          <a:xfrm flipV="1">
            <a:off x="8493558" y="-3"/>
            <a:ext cx="1406443" cy="1001213"/>
          </a:xfrm>
          <a:prstGeom prst="pentagon">
            <a:avLst/>
          </a:prstGeom>
          <a:solidFill>
            <a:srgbClr val="68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10" name="Picture 7" descr="C:\Users\Window 8\Downloads\Lambang_Polda_Metro_Jaya.png">
            <a:extLst>
              <a:ext uri="{FF2B5EF4-FFF2-40B4-BE49-F238E27FC236}">
                <a16:creationId xmlns:a16="http://schemas.microsoft.com/office/drawing/2014/main" id="{047FF115-BBC0-83C5-C496-503452C38D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7678" y="71267"/>
            <a:ext cx="638201" cy="858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C:\Users\Window 8\Downloads\logo-presisi-text.png">
            <a:extLst>
              <a:ext uri="{FF2B5EF4-FFF2-40B4-BE49-F238E27FC236}">
                <a16:creationId xmlns:a16="http://schemas.microsoft.com/office/drawing/2014/main" id="{E637D6E2-5E0C-2B8D-FBB8-C1C68BA1E4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550" y="253788"/>
            <a:ext cx="1872120" cy="563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B45C2D7C-FB9F-8007-508A-256504411E16}"/>
              </a:ext>
            </a:extLst>
          </p:cNvPr>
          <p:cNvSpPr txBox="1"/>
          <p:nvPr/>
        </p:nvSpPr>
        <p:spPr>
          <a:xfrm>
            <a:off x="413264" y="1262501"/>
            <a:ext cx="3493482" cy="307777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en-US" sz="1400" b="1" i="1" dirty="0">
                <a:solidFill>
                  <a:schemeClr val="bg1"/>
                </a:solidFill>
              </a:rPr>
              <a:t>-   MENANGKAP PELAKU PENGANIAYAAN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8B9E8D2-A413-3231-C501-F2C587837202}"/>
              </a:ext>
            </a:extLst>
          </p:cNvPr>
          <p:cNvSpPr txBox="1"/>
          <p:nvPr/>
        </p:nvSpPr>
        <p:spPr>
          <a:xfrm>
            <a:off x="3487514" y="1642830"/>
            <a:ext cx="5388587" cy="3323987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1400" b="1" i="1" dirty="0">
                <a:solidFill>
                  <a:schemeClr val="bg1"/>
                </a:solidFill>
              </a:rPr>
              <a:t>GHESYA PUTRA ALIFYA BIN SUKMJAYAPASAL UNDANG - UNDANG    PERLINDUNGAN ANAK ATAU MELAKUKAN KEKERASAN BERSAMA - SAMA TERHADAP ORANG ATAU DIMUKA UMUM ATAU  PENGANIAYAAN BERAT DAN TURUT SERTA, SEBAGAIMANA DI MAKSUD DALAM PASAL 180 AYAT 3 UU NO 35 TAHUN 2014 TENTANG PERUBAHAN ATAS UU NO 23 TAHUN 2002 TENTANG PERLINDUNGAN ANAK SUB PASAL 170 AYAT 3 KUHP SUB PASAL 351 AYAT 3 KUHP DAN ATAU PASAL 55 KUHPPERAN PELAKU ABH MEMUKUL</a:t>
            </a:r>
          </a:p>
          <a:p>
            <a:pPr marL="342900" indent="-342900">
              <a:buAutoNum type="arabicPeriod"/>
            </a:pPr>
            <a:endParaRPr lang="en-US" sz="1400" b="1" i="1" dirty="0">
              <a:solidFill>
                <a:schemeClr val="bg1"/>
              </a:solidFill>
            </a:endParaRPr>
          </a:p>
          <a:p>
            <a:pPr marL="339725" indent="-339725"/>
            <a:r>
              <a:rPr lang="en-US" sz="1400" b="1" i="1" dirty="0">
                <a:solidFill>
                  <a:schemeClr val="bg1"/>
                </a:solidFill>
              </a:rPr>
              <a:t>2.     ADING ROHENDIPERAN MEMVIDEOIN TAWURAN DAN PROFOKATOR ( ADIK DARI TERSANGKA AGUS SETIAWAN ) </a:t>
            </a:r>
            <a:r>
              <a:rPr lang="en-US" sz="1400" b="1" i="1" dirty="0" err="1">
                <a:solidFill>
                  <a:schemeClr val="bg1"/>
                </a:solidFill>
              </a:rPr>
              <a:t>ke</a:t>
            </a:r>
            <a:r>
              <a:rPr lang="en-US" sz="1400" b="1" i="1" dirty="0">
                <a:solidFill>
                  <a:schemeClr val="bg1"/>
                </a:solidFill>
              </a:rPr>
              <a:t> 2 ABH </a:t>
            </a:r>
            <a:r>
              <a:rPr lang="en-US" sz="1400" b="1" i="1" dirty="0" err="1">
                <a:solidFill>
                  <a:schemeClr val="bg1"/>
                </a:solidFill>
              </a:rPr>
              <a:t>tersebut</a:t>
            </a:r>
            <a:r>
              <a:rPr lang="en-US" sz="1400" b="1" i="1" dirty="0">
                <a:solidFill>
                  <a:schemeClr val="bg1"/>
                </a:solidFill>
              </a:rPr>
              <a:t> di </a:t>
            </a:r>
            <a:r>
              <a:rPr lang="en-US" sz="1400" b="1" i="1" dirty="0" err="1">
                <a:solidFill>
                  <a:schemeClr val="bg1"/>
                </a:solidFill>
              </a:rPr>
              <a:t>titipkan</a:t>
            </a:r>
            <a:r>
              <a:rPr lang="en-US" sz="1400" b="1" i="1" dirty="0">
                <a:solidFill>
                  <a:schemeClr val="bg1"/>
                </a:solidFill>
              </a:rPr>
              <a:t> </a:t>
            </a:r>
            <a:r>
              <a:rPr lang="en-US" sz="1400" b="1" i="1" dirty="0" err="1">
                <a:solidFill>
                  <a:schemeClr val="bg1"/>
                </a:solidFill>
              </a:rPr>
              <a:t>ke</a:t>
            </a:r>
            <a:r>
              <a:rPr lang="en-US" sz="1400" b="1" i="1" dirty="0">
                <a:solidFill>
                  <a:schemeClr val="bg1"/>
                </a:solidFill>
              </a:rPr>
              <a:t> </a:t>
            </a:r>
            <a:r>
              <a:rPr lang="en-US" sz="1400" b="1" i="1" dirty="0" err="1">
                <a:solidFill>
                  <a:schemeClr val="bg1"/>
                </a:solidFill>
              </a:rPr>
              <a:t>panti</a:t>
            </a:r>
            <a:r>
              <a:rPr lang="en-US" sz="1400" b="1" i="1" dirty="0">
                <a:solidFill>
                  <a:schemeClr val="bg1"/>
                </a:solidFill>
              </a:rPr>
              <a:t> </a:t>
            </a:r>
            <a:r>
              <a:rPr lang="en-US" sz="1400" b="1" i="1" dirty="0" err="1">
                <a:solidFill>
                  <a:schemeClr val="bg1"/>
                </a:solidFill>
              </a:rPr>
              <a:t>handayani</a:t>
            </a:r>
            <a:r>
              <a:rPr lang="en-US" sz="1400" b="1" i="1" dirty="0">
                <a:solidFill>
                  <a:schemeClr val="bg1"/>
                </a:solidFill>
              </a:rPr>
              <a:t> </a:t>
            </a:r>
            <a:r>
              <a:rPr lang="en-US" sz="1400" b="1" i="1" dirty="0" err="1">
                <a:solidFill>
                  <a:schemeClr val="bg1"/>
                </a:solidFill>
              </a:rPr>
              <a:t>cipayung</a:t>
            </a:r>
            <a:r>
              <a:rPr lang="en-US" sz="1400" b="1" i="1" dirty="0">
                <a:solidFill>
                  <a:schemeClr val="bg1"/>
                </a:solidFill>
              </a:rPr>
              <a:t> </a:t>
            </a:r>
            <a:r>
              <a:rPr lang="en-US" sz="1400" b="1" i="1" dirty="0" err="1">
                <a:solidFill>
                  <a:schemeClr val="bg1"/>
                </a:solidFill>
              </a:rPr>
              <a:t>jaktimPENANGANAN</a:t>
            </a:r>
            <a:r>
              <a:rPr lang="en-US" sz="1400" b="1" i="1" dirty="0">
                <a:solidFill>
                  <a:schemeClr val="bg1"/>
                </a:solidFill>
              </a:rPr>
              <a:t> KENAKALANREMAJA DAN ANTISIPASI TAWURAN</a:t>
            </a:r>
          </a:p>
        </p:txBody>
      </p:sp>
      <p:pic>
        <p:nvPicPr>
          <p:cNvPr id="2052" name="Picture 2051">
            <a:extLst>
              <a:ext uri="{FF2B5EF4-FFF2-40B4-BE49-F238E27FC236}">
                <a16:creationId xmlns:a16="http://schemas.microsoft.com/office/drawing/2014/main" id="{F9EEA1FF-5759-1BCA-A2D7-8A9B5705D03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0222" y="5170288"/>
            <a:ext cx="2621285" cy="993650"/>
          </a:xfrm>
          <a:prstGeom prst="rect">
            <a:avLst/>
          </a:prstGeom>
        </p:spPr>
      </p:pic>
      <p:sp>
        <p:nvSpPr>
          <p:cNvPr id="2057" name="TextBox 2056">
            <a:extLst>
              <a:ext uri="{FF2B5EF4-FFF2-40B4-BE49-F238E27FC236}">
                <a16:creationId xmlns:a16="http://schemas.microsoft.com/office/drawing/2014/main" id="{0E76C495-4ED2-64ED-4EC2-F259B55964C0}"/>
              </a:ext>
            </a:extLst>
          </p:cNvPr>
          <p:cNvSpPr txBox="1"/>
          <p:nvPr/>
        </p:nvSpPr>
        <p:spPr>
          <a:xfrm>
            <a:off x="140069" y="4804751"/>
            <a:ext cx="3154582" cy="307777"/>
          </a:xfrm>
          <a:prstGeom prst="rect">
            <a:avLst/>
          </a:prstGeom>
          <a:solidFill>
            <a:srgbClr val="00B0F0"/>
          </a:solidFill>
        </p:spPr>
        <p:txBody>
          <a:bodyPr wrap="non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1400" b="1" i="1" dirty="0">
                <a:solidFill>
                  <a:schemeClr val="bg1"/>
                </a:solidFill>
              </a:rPr>
              <a:t>BARANG BUKTI YANG DIAMANKAN</a:t>
            </a:r>
            <a:endParaRPr lang="id-ID" sz="1400" b="1" i="1" dirty="0">
              <a:solidFill>
                <a:schemeClr val="bg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8756" y="1978146"/>
            <a:ext cx="863829" cy="115996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7994" y="3393708"/>
            <a:ext cx="794591" cy="115544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11453" y="2662956"/>
            <a:ext cx="1015561" cy="114791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6368" y="5170288"/>
            <a:ext cx="1288604" cy="158632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11"/>
          <a:srcRect t="9818" b="9972"/>
          <a:stretch/>
        </p:blipFill>
        <p:spPr>
          <a:xfrm>
            <a:off x="1611453" y="5240457"/>
            <a:ext cx="1063248" cy="151615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797805" y="5259907"/>
            <a:ext cx="969861" cy="1496707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886212" y="5286038"/>
            <a:ext cx="1234526" cy="146872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14"/>
          <a:srcRect l="608" t="8719" r="-608" b="11435"/>
          <a:stretch/>
        </p:blipFill>
        <p:spPr>
          <a:xfrm>
            <a:off x="5211628" y="5263247"/>
            <a:ext cx="1237729" cy="1514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73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541</TotalTime>
  <Words>1006</Words>
  <Application>Microsoft Macintosh PowerPoint</Application>
  <PresentationFormat>A4 Paper (210x297 mm)</PresentationFormat>
  <Paragraphs>243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Arial Black</vt:lpstr>
      <vt:lpstr>Arial Narrow</vt:lpstr>
      <vt:lpstr>Calibri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Window 8</dc:creator>
  <cp:lastModifiedBy>Microsoft Office User</cp:lastModifiedBy>
  <cp:revision>67</cp:revision>
  <cp:lastPrinted>2022-08-23T07:03:51Z</cp:lastPrinted>
  <dcterms:created xsi:type="dcterms:W3CDTF">2022-08-23T04:53:06Z</dcterms:created>
  <dcterms:modified xsi:type="dcterms:W3CDTF">2022-08-27T02:30:24Z</dcterms:modified>
</cp:coreProperties>
</file>